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sldIdLst>
    <p:sldId id="256" r:id="rId5"/>
    <p:sldId id="2147197745" r:id="rId6"/>
    <p:sldId id="2147197768" r:id="rId7"/>
    <p:sldId id="2147197740" r:id="rId8"/>
    <p:sldId id="377" r:id="rId9"/>
    <p:sldId id="387" r:id="rId10"/>
    <p:sldId id="2147197738" r:id="rId11"/>
    <p:sldId id="2147197770" r:id="rId12"/>
    <p:sldId id="2147197728" r:id="rId13"/>
    <p:sldId id="2147197704" r:id="rId14"/>
    <p:sldId id="2147197766" r:id="rId15"/>
    <p:sldId id="265" r:id="rId16"/>
    <p:sldId id="2147197710" r:id="rId17"/>
    <p:sldId id="2147197771" r:id="rId18"/>
    <p:sldId id="2147197702" r:id="rId19"/>
    <p:sldId id="2147197776" r:id="rId20"/>
    <p:sldId id="2147197750" r:id="rId21"/>
    <p:sldId id="2147197751" r:id="rId22"/>
    <p:sldId id="2147197756" r:id="rId23"/>
    <p:sldId id="2147197778" r:id="rId24"/>
    <p:sldId id="2147197753" r:id="rId25"/>
    <p:sldId id="2147197790" r:id="rId26"/>
    <p:sldId id="2147197791" r:id="rId27"/>
    <p:sldId id="2147197792" r:id="rId28"/>
    <p:sldId id="2147197793" r:id="rId29"/>
    <p:sldId id="2147197794" r:id="rId30"/>
    <p:sldId id="2147197795" r:id="rId31"/>
    <p:sldId id="2147197796" r:id="rId32"/>
    <p:sldId id="2147197797" r:id="rId33"/>
    <p:sldId id="2147197782" r:id="rId34"/>
    <p:sldId id="2147197773" r:id="rId35"/>
    <p:sldId id="2147197748" r:id="rId36"/>
    <p:sldId id="2147197807" r:id="rId37"/>
    <p:sldId id="2147197805" r:id="rId38"/>
    <p:sldId id="2147197801" r:id="rId39"/>
    <p:sldId id="602" r:id="rId40"/>
    <p:sldId id="214719780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B8"/>
    <a:srgbClr val="0F818F"/>
    <a:srgbClr val="ECF7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23F35C-5ED9-4B29-B6E2-9D39A9479E5B}" v="13" dt="2023-09-26T01:57:52.8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a Shirley" userId="d63815d7-b3ac-4880-80ff-87aaae43a574" providerId="ADAL" clId="{D923F35C-5ED9-4B29-B6E2-9D39A9479E5B}"/>
    <pc:docChg chg="modSld">
      <pc:chgData name="Ella Shirley" userId="d63815d7-b3ac-4880-80ff-87aaae43a574" providerId="ADAL" clId="{D923F35C-5ED9-4B29-B6E2-9D39A9479E5B}" dt="2023-09-26T01:57:52.819" v="12" actId="20577"/>
      <pc:docMkLst>
        <pc:docMk/>
      </pc:docMkLst>
      <pc:sldChg chg="modSp">
        <pc:chgData name="Ella Shirley" userId="d63815d7-b3ac-4880-80ff-87aaae43a574" providerId="ADAL" clId="{D923F35C-5ED9-4B29-B6E2-9D39A9479E5B}" dt="2023-09-26T01:57:52.819" v="12" actId="20577"/>
        <pc:sldMkLst>
          <pc:docMk/>
          <pc:sldMk cId="709856882" sldId="2147197745"/>
        </pc:sldMkLst>
        <pc:spChg chg="mod">
          <ac:chgData name="Ella Shirley" userId="d63815d7-b3ac-4880-80ff-87aaae43a574" providerId="ADAL" clId="{D923F35C-5ED9-4B29-B6E2-9D39A9479E5B}" dt="2023-09-26T01:57:52.819" v="12" actId="20577"/>
          <ac:spMkLst>
            <pc:docMk/>
            <pc:sldMk cId="709856882" sldId="2147197745"/>
            <ac:spMk id="4" creationId="{DC2270CC-8A12-FFFE-F3DD-14FF6F2EC17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Don't know</c:v>
                </c:pt>
              </c:strCache>
            </c:strRef>
          </c:tx>
          <c:spPr>
            <a:solidFill>
              <a:schemeClr val="bg1">
                <a:lumMod val="50000"/>
              </a:schemeClr>
            </a:solidFill>
            <a:ln>
              <a:solidFill>
                <a:schemeClr val="bg1">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Childhood immunisations are important to help protect our children from diseases and getting really sick</c:v>
                </c:pt>
              </c:strCache>
            </c:strRef>
          </c:cat>
          <c:val>
            <c:numRef>
              <c:f>Sheet1!$B$2</c:f>
              <c:numCache>
                <c:formatCode>0%</c:formatCode>
                <c:ptCount val="1"/>
                <c:pt idx="0">
                  <c:v>0.03</c:v>
                </c:pt>
              </c:numCache>
            </c:numRef>
          </c:val>
          <c:extLst>
            <c:ext xmlns:c16="http://schemas.microsoft.com/office/drawing/2014/chart" uri="{C3380CC4-5D6E-409C-BE32-E72D297353CC}">
              <c16:uniqueId val="{00000000-D460-4BB0-9840-4B0E0C81099A}"/>
            </c:ext>
          </c:extLst>
        </c:ser>
        <c:ser>
          <c:idx val="1"/>
          <c:order val="1"/>
          <c:tx>
            <c:strRef>
              <c:f>Sheet1!$C$1</c:f>
              <c:strCache>
                <c:ptCount val="1"/>
                <c:pt idx="0">
                  <c:v>Disagree strongly</c:v>
                </c:pt>
              </c:strCache>
            </c:strRef>
          </c:tx>
          <c:spPr>
            <a:solidFill>
              <a:srgbClr val="FF0000"/>
            </a:solidFill>
            <a:ln>
              <a:solidFill>
                <a:srgbClr val="FF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Childhood immunisations are important to help protect our children from diseases and getting really sick</c:v>
                </c:pt>
              </c:strCache>
            </c:strRef>
          </c:cat>
          <c:val>
            <c:numRef>
              <c:f>Sheet1!$C$2</c:f>
              <c:numCache>
                <c:formatCode>0%</c:formatCode>
                <c:ptCount val="1"/>
                <c:pt idx="0">
                  <c:v>0.04</c:v>
                </c:pt>
              </c:numCache>
            </c:numRef>
          </c:val>
          <c:extLst>
            <c:ext xmlns:c16="http://schemas.microsoft.com/office/drawing/2014/chart" uri="{C3380CC4-5D6E-409C-BE32-E72D297353CC}">
              <c16:uniqueId val="{00000001-D460-4BB0-9840-4B0E0C81099A}"/>
            </c:ext>
          </c:extLst>
        </c:ser>
        <c:ser>
          <c:idx val="2"/>
          <c:order val="2"/>
          <c:tx>
            <c:strRef>
              <c:f>Sheet1!$D$1</c:f>
              <c:strCache>
                <c:ptCount val="1"/>
                <c:pt idx="0">
                  <c:v>Disagree</c:v>
                </c:pt>
              </c:strCache>
            </c:strRef>
          </c:tx>
          <c:spPr>
            <a:solidFill>
              <a:srgbClr val="FFC000"/>
            </a:solidFill>
            <a:ln>
              <a:solidFill>
                <a:srgbClr val="FFC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Childhood immunisations are important to help protect our children from diseases and getting really sick</c:v>
                </c:pt>
              </c:strCache>
            </c:strRef>
          </c:cat>
          <c:val>
            <c:numRef>
              <c:f>Sheet1!$D$2</c:f>
              <c:numCache>
                <c:formatCode>0%</c:formatCode>
                <c:ptCount val="1"/>
                <c:pt idx="0">
                  <c:v>0.03</c:v>
                </c:pt>
              </c:numCache>
            </c:numRef>
          </c:val>
          <c:extLst>
            <c:ext xmlns:c16="http://schemas.microsoft.com/office/drawing/2014/chart" uri="{C3380CC4-5D6E-409C-BE32-E72D297353CC}">
              <c16:uniqueId val="{00000002-D460-4BB0-9840-4B0E0C81099A}"/>
            </c:ext>
          </c:extLst>
        </c:ser>
        <c:ser>
          <c:idx val="3"/>
          <c:order val="3"/>
          <c:tx>
            <c:strRef>
              <c:f>Sheet1!$E$1</c:f>
              <c:strCache>
                <c:ptCount val="1"/>
                <c:pt idx="0">
                  <c:v>Neither agree nor disagree</c:v>
                </c:pt>
              </c:strCache>
            </c:strRef>
          </c:tx>
          <c:spPr>
            <a:solidFill>
              <a:srgbClr val="FFFF00"/>
            </a:solidFill>
            <a:ln>
              <a:solidFill>
                <a:srgbClr val="FFFF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Childhood immunisations are important to help protect our children from diseases and getting really sick</c:v>
                </c:pt>
              </c:strCache>
            </c:strRef>
          </c:cat>
          <c:val>
            <c:numRef>
              <c:f>Sheet1!$E$2</c:f>
              <c:numCache>
                <c:formatCode>0%</c:formatCode>
                <c:ptCount val="1"/>
                <c:pt idx="0">
                  <c:v>0.09</c:v>
                </c:pt>
              </c:numCache>
            </c:numRef>
          </c:val>
          <c:extLst>
            <c:ext xmlns:c16="http://schemas.microsoft.com/office/drawing/2014/chart" uri="{C3380CC4-5D6E-409C-BE32-E72D297353CC}">
              <c16:uniqueId val="{00000004-D460-4BB0-9840-4B0E0C81099A}"/>
            </c:ext>
          </c:extLst>
        </c:ser>
        <c:ser>
          <c:idx val="4"/>
          <c:order val="4"/>
          <c:tx>
            <c:strRef>
              <c:f>Sheet1!$F$1</c:f>
              <c:strCache>
                <c:ptCount val="1"/>
                <c:pt idx="0">
                  <c:v>Agree</c:v>
                </c:pt>
              </c:strCache>
            </c:strRef>
          </c:tx>
          <c:spPr>
            <a:solidFill>
              <a:srgbClr val="92D050"/>
            </a:solidFill>
            <a:ln>
              <a:solidFill>
                <a:srgbClr val="92D05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Childhood immunisations are important to help protect our children from diseases and getting really sick</c:v>
                </c:pt>
              </c:strCache>
            </c:strRef>
          </c:cat>
          <c:val>
            <c:numRef>
              <c:f>Sheet1!$F$2</c:f>
              <c:numCache>
                <c:formatCode>0%</c:formatCode>
                <c:ptCount val="1"/>
                <c:pt idx="0">
                  <c:v>0.21</c:v>
                </c:pt>
              </c:numCache>
            </c:numRef>
          </c:val>
          <c:extLst>
            <c:ext xmlns:c16="http://schemas.microsoft.com/office/drawing/2014/chart" uri="{C3380CC4-5D6E-409C-BE32-E72D297353CC}">
              <c16:uniqueId val="{00000005-D460-4BB0-9840-4B0E0C81099A}"/>
            </c:ext>
          </c:extLst>
        </c:ser>
        <c:ser>
          <c:idx val="5"/>
          <c:order val="5"/>
          <c:tx>
            <c:strRef>
              <c:f>Sheet1!$G$1</c:f>
              <c:strCache>
                <c:ptCount val="1"/>
                <c:pt idx="0">
                  <c:v>Strongly agree</c:v>
                </c:pt>
              </c:strCache>
            </c:strRef>
          </c:tx>
          <c:spPr>
            <a:solidFill>
              <a:srgbClr val="00B050"/>
            </a:solidFill>
            <a:ln>
              <a:solidFill>
                <a:srgbClr val="00B05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Childhood immunisations are important to help protect our children from diseases and getting really sick</c:v>
                </c:pt>
              </c:strCache>
            </c:strRef>
          </c:cat>
          <c:val>
            <c:numRef>
              <c:f>Sheet1!$G$2</c:f>
              <c:numCache>
                <c:formatCode>0%</c:formatCode>
                <c:ptCount val="1"/>
                <c:pt idx="0">
                  <c:v>0.61</c:v>
                </c:pt>
              </c:numCache>
            </c:numRef>
          </c:val>
          <c:extLst>
            <c:ext xmlns:c16="http://schemas.microsoft.com/office/drawing/2014/chart" uri="{C3380CC4-5D6E-409C-BE32-E72D297353CC}">
              <c16:uniqueId val="{00000006-D460-4BB0-9840-4B0E0C81099A}"/>
            </c:ext>
          </c:extLst>
        </c:ser>
        <c:dLbls>
          <c:showLegendKey val="0"/>
          <c:showVal val="0"/>
          <c:showCatName val="0"/>
          <c:showSerName val="0"/>
          <c:showPercent val="0"/>
          <c:showBubbleSize val="0"/>
        </c:dLbls>
        <c:gapWidth val="150"/>
        <c:overlap val="100"/>
        <c:axId val="719704328"/>
        <c:axId val="719703016"/>
      </c:barChart>
      <c:catAx>
        <c:axId val="719704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719703016"/>
        <c:crosses val="autoZero"/>
        <c:auto val="1"/>
        <c:lblAlgn val="ctr"/>
        <c:lblOffset val="100"/>
        <c:noMultiLvlLbl val="0"/>
      </c:catAx>
      <c:valAx>
        <c:axId val="719703016"/>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719704328"/>
        <c:crosses val="autoZero"/>
        <c:crossBetween val="between"/>
        <c:majorUnit val="1"/>
      </c:valAx>
      <c:spPr>
        <a:noFill/>
        <a:ln w="25400">
          <a:noFill/>
        </a:ln>
        <a:effectLst/>
      </c:spPr>
    </c:plotArea>
    <c:legend>
      <c:legendPos val="b"/>
      <c:layout>
        <c:manualLayout>
          <c:xMode val="edge"/>
          <c:yMode val="edge"/>
          <c:x val="0"/>
          <c:y val="0.91185803165129953"/>
          <c:w val="1"/>
          <c:h val="8.8141968348700472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Don't know</c:v>
                </c:pt>
              </c:strCache>
            </c:strRef>
          </c:tx>
          <c:spPr>
            <a:solidFill>
              <a:schemeClr val="bg1">
                <a:lumMod val="50000"/>
              </a:schemeClr>
            </a:solidFill>
            <a:ln>
              <a:solidFill>
                <a:schemeClr val="bg1">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The last two years have made me feel more negatively about immunisations in general</c:v>
                </c:pt>
              </c:strCache>
            </c:strRef>
          </c:cat>
          <c:val>
            <c:numRef>
              <c:f>Sheet1!$B$3</c:f>
              <c:numCache>
                <c:formatCode>0%</c:formatCode>
                <c:ptCount val="1"/>
                <c:pt idx="0">
                  <c:v>0.02</c:v>
                </c:pt>
              </c:numCache>
            </c:numRef>
          </c:val>
          <c:extLst>
            <c:ext xmlns:c16="http://schemas.microsoft.com/office/drawing/2014/chart" uri="{C3380CC4-5D6E-409C-BE32-E72D297353CC}">
              <c16:uniqueId val="{00000000-D460-4BB0-9840-4B0E0C81099A}"/>
            </c:ext>
          </c:extLst>
        </c:ser>
        <c:ser>
          <c:idx val="1"/>
          <c:order val="1"/>
          <c:tx>
            <c:strRef>
              <c:f>Sheet1!$C$1</c:f>
              <c:strCache>
                <c:ptCount val="1"/>
                <c:pt idx="0">
                  <c:v>Disagree strongly</c:v>
                </c:pt>
              </c:strCache>
            </c:strRef>
          </c:tx>
          <c:spPr>
            <a:solidFill>
              <a:srgbClr val="FF0000"/>
            </a:solidFill>
            <a:ln>
              <a:solidFill>
                <a:srgbClr val="FF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The last two years have made me feel more negatively about immunisations in general</c:v>
                </c:pt>
              </c:strCache>
            </c:strRef>
          </c:cat>
          <c:val>
            <c:numRef>
              <c:f>Sheet1!$C$3</c:f>
              <c:numCache>
                <c:formatCode>0%</c:formatCode>
                <c:ptCount val="1"/>
                <c:pt idx="0">
                  <c:v>0.36</c:v>
                </c:pt>
              </c:numCache>
            </c:numRef>
          </c:val>
          <c:extLst>
            <c:ext xmlns:c16="http://schemas.microsoft.com/office/drawing/2014/chart" uri="{C3380CC4-5D6E-409C-BE32-E72D297353CC}">
              <c16:uniqueId val="{00000001-D460-4BB0-9840-4B0E0C81099A}"/>
            </c:ext>
          </c:extLst>
        </c:ser>
        <c:ser>
          <c:idx val="2"/>
          <c:order val="2"/>
          <c:tx>
            <c:strRef>
              <c:f>Sheet1!$D$1</c:f>
              <c:strCache>
                <c:ptCount val="1"/>
                <c:pt idx="0">
                  <c:v>Disagree</c:v>
                </c:pt>
              </c:strCache>
            </c:strRef>
          </c:tx>
          <c:spPr>
            <a:solidFill>
              <a:srgbClr val="FFC000"/>
            </a:solidFill>
            <a:ln>
              <a:solidFill>
                <a:srgbClr val="FFC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The last two years have made me feel more negatively about immunisations in general</c:v>
                </c:pt>
              </c:strCache>
            </c:strRef>
          </c:cat>
          <c:val>
            <c:numRef>
              <c:f>Sheet1!$D$3</c:f>
              <c:numCache>
                <c:formatCode>0%</c:formatCode>
                <c:ptCount val="1"/>
                <c:pt idx="0">
                  <c:v>0.21</c:v>
                </c:pt>
              </c:numCache>
            </c:numRef>
          </c:val>
          <c:extLst>
            <c:ext xmlns:c16="http://schemas.microsoft.com/office/drawing/2014/chart" uri="{C3380CC4-5D6E-409C-BE32-E72D297353CC}">
              <c16:uniqueId val="{00000002-D460-4BB0-9840-4B0E0C81099A}"/>
            </c:ext>
          </c:extLst>
        </c:ser>
        <c:ser>
          <c:idx val="3"/>
          <c:order val="3"/>
          <c:tx>
            <c:strRef>
              <c:f>Sheet1!$E$1</c:f>
              <c:strCache>
                <c:ptCount val="1"/>
                <c:pt idx="0">
                  <c:v>Neither agree nor disagree</c:v>
                </c:pt>
              </c:strCache>
            </c:strRef>
          </c:tx>
          <c:spPr>
            <a:solidFill>
              <a:srgbClr val="FFFF00"/>
            </a:solidFill>
            <a:ln>
              <a:solidFill>
                <a:srgbClr val="FFFF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The last two years have made me feel more negatively about immunisations in general</c:v>
                </c:pt>
              </c:strCache>
            </c:strRef>
          </c:cat>
          <c:val>
            <c:numRef>
              <c:f>Sheet1!$E$3</c:f>
              <c:numCache>
                <c:formatCode>0%</c:formatCode>
                <c:ptCount val="1"/>
                <c:pt idx="0">
                  <c:v>0.17</c:v>
                </c:pt>
              </c:numCache>
            </c:numRef>
          </c:val>
          <c:extLst>
            <c:ext xmlns:c16="http://schemas.microsoft.com/office/drawing/2014/chart" uri="{C3380CC4-5D6E-409C-BE32-E72D297353CC}">
              <c16:uniqueId val="{00000004-D460-4BB0-9840-4B0E0C81099A}"/>
            </c:ext>
          </c:extLst>
        </c:ser>
        <c:ser>
          <c:idx val="4"/>
          <c:order val="4"/>
          <c:tx>
            <c:strRef>
              <c:f>Sheet1!$F$1</c:f>
              <c:strCache>
                <c:ptCount val="1"/>
                <c:pt idx="0">
                  <c:v>Agree</c:v>
                </c:pt>
              </c:strCache>
            </c:strRef>
          </c:tx>
          <c:spPr>
            <a:solidFill>
              <a:srgbClr val="92D050"/>
            </a:solidFill>
            <a:ln>
              <a:solidFill>
                <a:srgbClr val="92D05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The last two years have made me feel more negatively about immunisations in general</c:v>
                </c:pt>
              </c:strCache>
            </c:strRef>
          </c:cat>
          <c:val>
            <c:numRef>
              <c:f>Sheet1!$F$3</c:f>
              <c:numCache>
                <c:formatCode>0%</c:formatCode>
                <c:ptCount val="1"/>
                <c:pt idx="0">
                  <c:v>0.11</c:v>
                </c:pt>
              </c:numCache>
            </c:numRef>
          </c:val>
          <c:extLst>
            <c:ext xmlns:c16="http://schemas.microsoft.com/office/drawing/2014/chart" uri="{C3380CC4-5D6E-409C-BE32-E72D297353CC}">
              <c16:uniqueId val="{00000005-D460-4BB0-9840-4B0E0C81099A}"/>
            </c:ext>
          </c:extLst>
        </c:ser>
        <c:ser>
          <c:idx val="5"/>
          <c:order val="5"/>
          <c:tx>
            <c:strRef>
              <c:f>Sheet1!$G$1</c:f>
              <c:strCache>
                <c:ptCount val="1"/>
                <c:pt idx="0">
                  <c:v>Strongly agree</c:v>
                </c:pt>
              </c:strCache>
            </c:strRef>
          </c:tx>
          <c:spPr>
            <a:solidFill>
              <a:srgbClr val="00B050"/>
            </a:solidFill>
            <a:ln>
              <a:solidFill>
                <a:srgbClr val="00B05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The last two years have made me feel more negatively about immunisations in general</c:v>
                </c:pt>
              </c:strCache>
            </c:strRef>
          </c:cat>
          <c:val>
            <c:numRef>
              <c:f>Sheet1!$G$3</c:f>
              <c:numCache>
                <c:formatCode>0%</c:formatCode>
                <c:ptCount val="1"/>
                <c:pt idx="0">
                  <c:v>0.12</c:v>
                </c:pt>
              </c:numCache>
            </c:numRef>
          </c:val>
          <c:extLst>
            <c:ext xmlns:c16="http://schemas.microsoft.com/office/drawing/2014/chart" uri="{C3380CC4-5D6E-409C-BE32-E72D297353CC}">
              <c16:uniqueId val="{00000006-D460-4BB0-9840-4B0E0C81099A}"/>
            </c:ext>
          </c:extLst>
        </c:ser>
        <c:dLbls>
          <c:showLegendKey val="0"/>
          <c:showVal val="0"/>
          <c:showCatName val="0"/>
          <c:showSerName val="0"/>
          <c:showPercent val="0"/>
          <c:showBubbleSize val="0"/>
        </c:dLbls>
        <c:gapWidth val="150"/>
        <c:overlap val="100"/>
        <c:axId val="719704328"/>
        <c:axId val="719703016"/>
      </c:barChart>
      <c:catAx>
        <c:axId val="719704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719703016"/>
        <c:crosses val="autoZero"/>
        <c:auto val="1"/>
        <c:lblAlgn val="ctr"/>
        <c:lblOffset val="100"/>
        <c:noMultiLvlLbl val="0"/>
      </c:catAx>
      <c:valAx>
        <c:axId val="719703016"/>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719704328"/>
        <c:crosses val="autoZero"/>
        <c:crossBetween val="between"/>
        <c:majorUnit val="1"/>
      </c:valAx>
      <c:spPr>
        <a:noFill/>
        <a:ln w="25400">
          <a:noFill/>
        </a:ln>
        <a:effectLst/>
      </c:spPr>
    </c:plotArea>
    <c:legend>
      <c:legendPos val="b"/>
      <c:layout>
        <c:manualLayout>
          <c:xMode val="edge"/>
          <c:yMode val="edge"/>
          <c:x val="0"/>
          <c:y val="0.91185803165129953"/>
          <c:w val="1"/>
          <c:h val="8.8141968348700472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sample</c:v>
                </c:pt>
              </c:strCache>
            </c:strRef>
          </c:tx>
          <c:spPr>
            <a:solidFill>
              <a:schemeClr val="bg2"/>
            </a:solidFill>
            <a:ln>
              <a:noFill/>
            </a:ln>
            <a:effectLst/>
          </c:spPr>
          <c:invertIfNegative val="0"/>
          <c:dPt>
            <c:idx val="2"/>
            <c:invertIfNegative val="0"/>
            <c:bubble3D val="0"/>
            <c:extLst>
              <c:ext xmlns:c16="http://schemas.microsoft.com/office/drawing/2014/chart" uri="{C3380CC4-5D6E-409C-BE32-E72D297353CC}">
                <c16:uniqueId val="{00000001-60CE-4B53-A668-3DB7F7F4B274}"/>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solidFill>
                    <a:latin typeface="+mn-lt"/>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We haven't got round to it</c:v>
                </c:pt>
                <c:pt idx="1">
                  <c:v>I had a bad experience in the past</c:v>
                </c:pt>
                <c:pt idx="2">
                  <c:v>Immunisations might be free, but it still costs to get to a place to have immunisations</c:v>
                </c:pt>
                <c:pt idx="3">
                  <c:v>I don't know enough about immunisations</c:v>
                </c:pt>
                <c:pt idx="4">
                  <c:v>Another child of mine/a child I know had a bad reaction to an immunisation</c:v>
                </c:pt>
                <c:pt idx="5">
                  <c:v>I don't think these diseases are a threat to our children these days</c:v>
                </c:pt>
                <c:pt idx="6">
                  <c:v>I don't really believe they protect the health of tamariki</c:v>
                </c:pt>
                <c:pt idx="7">
                  <c:v>I prefer traditional/other ways of treating disease without having to use immunisations</c:v>
                </c:pt>
                <c:pt idx="8">
                  <c:v>My child has been sick so hasn't been able to get their immunisations</c:v>
                </c:pt>
                <c:pt idx="9">
                  <c:v>I don't trust advice on child immunisations from the Ministry of Health/Health New Zealand</c:v>
                </c:pt>
                <c:pt idx="10">
                  <c:v>I don't trust immunisations</c:v>
                </c:pt>
                <c:pt idx="11">
                  <c:v>I worry about the side effects</c:v>
                </c:pt>
                <c:pt idx="12">
                  <c:v>The whole COVID-19 pandemic experience has put me off thinking about immunisations</c:v>
                </c:pt>
              </c:strCache>
            </c:strRef>
          </c:cat>
          <c:val>
            <c:numRef>
              <c:f>Sheet1!$B$2:$B$14</c:f>
              <c:numCache>
                <c:formatCode>0%</c:formatCode>
                <c:ptCount val="13"/>
                <c:pt idx="0">
                  <c:v>8.4000000000000005E-2</c:v>
                </c:pt>
                <c:pt idx="1">
                  <c:v>8.6999999999999994E-2</c:v>
                </c:pt>
                <c:pt idx="2">
                  <c:v>9.2999999999999999E-2</c:v>
                </c:pt>
                <c:pt idx="3">
                  <c:v>9.6000000000000002E-2</c:v>
                </c:pt>
                <c:pt idx="4">
                  <c:v>0.11899999999999999</c:v>
                </c:pt>
                <c:pt idx="5">
                  <c:v>0.126</c:v>
                </c:pt>
                <c:pt idx="6">
                  <c:v>0.14000000000000001</c:v>
                </c:pt>
                <c:pt idx="7">
                  <c:v>0.152</c:v>
                </c:pt>
                <c:pt idx="8">
                  <c:v>0.159</c:v>
                </c:pt>
                <c:pt idx="9">
                  <c:v>0.16900000000000001</c:v>
                </c:pt>
                <c:pt idx="10">
                  <c:v>0.18099999999999999</c:v>
                </c:pt>
                <c:pt idx="11">
                  <c:v>0.23200000000000001</c:v>
                </c:pt>
                <c:pt idx="12">
                  <c:v>0.25</c:v>
                </c:pt>
              </c:numCache>
            </c:numRef>
          </c:val>
          <c:extLst>
            <c:ext xmlns:c16="http://schemas.microsoft.com/office/drawing/2014/chart" uri="{C3380CC4-5D6E-409C-BE32-E72D297353CC}">
              <c16:uniqueId val="{00000006-6682-4EFC-8A24-4CC70F203892}"/>
            </c:ext>
          </c:extLst>
        </c:ser>
        <c:dLbls>
          <c:showLegendKey val="0"/>
          <c:showVal val="0"/>
          <c:showCatName val="0"/>
          <c:showSerName val="0"/>
          <c:showPercent val="0"/>
          <c:showBubbleSize val="0"/>
        </c:dLbls>
        <c:gapWidth val="69"/>
        <c:axId val="1396201599"/>
        <c:axId val="1774764303"/>
      </c:barChart>
      <c:catAx>
        <c:axId val="13962015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1774764303"/>
        <c:crosses val="autoZero"/>
        <c:auto val="1"/>
        <c:lblAlgn val="ctr"/>
        <c:lblOffset val="100"/>
        <c:noMultiLvlLbl val="0"/>
      </c:catAx>
      <c:valAx>
        <c:axId val="1774764303"/>
        <c:scaling>
          <c:orientation val="minMax"/>
          <c:max val="0.4"/>
          <c:min val="0"/>
        </c:scaling>
        <c:delete val="1"/>
        <c:axPos val="b"/>
        <c:majorGridlines>
          <c:spPr>
            <a:ln w="9525" cap="flat" cmpd="sng" algn="ctr">
              <a:noFill/>
              <a:round/>
            </a:ln>
            <a:effectLst/>
          </c:spPr>
        </c:majorGridlines>
        <c:numFmt formatCode="0%" sourceLinked="1"/>
        <c:majorTickMark val="out"/>
        <c:minorTickMark val="none"/>
        <c:tickLblPos val="nextTo"/>
        <c:crossAx val="1396201599"/>
        <c:crosses val="autoZero"/>
        <c:crossBetween val="between"/>
        <c:majorUnit val="0.4"/>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Px Grotesk Regular" panose="02060503030000020004" pitchFamily="18" charset="77"/>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GB" sz="1400" b="1">
                <a:solidFill>
                  <a:schemeClr val="bg1"/>
                </a:solidFill>
              </a:rPr>
              <a:t>BOOSTER INFORMATION SOURCES</a:t>
            </a:r>
          </a:p>
        </c:rich>
      </c:tx>
      <c:layout>
        <c:manualLayout>
          <c:xMode val="edge"/>
          <c:yMode val="edge"/>
          <c:x val="3.378230901194753E-2"/>
          <c:y val="1.4841855948130707E-2"/>
        </c:manualLayout>
      </c:layout>
      <c:overlay val="0"/>
      <c:spPr>
        <a:solidFill>
          <a:schemeClr val="bg2"/>
        </a:solid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48120153060158327"/>
          <c:y val="0.10516131135781941"/>
          <c:w val="0.48087315219980692"/>
          <c:h val="0.85955466746780862"/>
        </c:manualLayout>
      </c:layout>
      <c:barChart>
        <c:barDir val="bar"/>
        <c:grouping val="clustered"/>
        <c:varyColors val="0"/>
        <c:ser>
          <c:idx val="0"/>
          <c:order val="0"/>
          <c:tx>
            <c:strRef>
              <c:f>Sheet1!$B$1</c:f>
              <c:strCache>
                <c:ptCount val="1"/>
                <c:pt idx="0">
                  <c:v>Māori</c:v>
                </c:pt>
              </c:strCache>
            </c:strRef>
          </c:tx>
          <c:spPr>
            <a:solidFill>
              <a:schemeClr val="bg2"/>
            </a:solidFill>
            <a:ln>
              <a:solidFill>
                <a:schemeClr val="bg2"/>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Overseas sources</c:v>
                </c:pt>
                <c:pt idx="1">
                  <c:v>Not getting any information</c:v>
                </c:pt>
                <c:pt idx="2">
                  <c:v>Faith/religious groups/ leaders</c:v>
                </c:pt>
                <c:pt idx="3">
                  <c:v>Other Māori organisations/groups</c:v>
                </c:pt>
                <c:pt idx="4">
                  <c:v>Community groups and networks</c:v>
                </c:pt>
                <c:pt idx="5">
                  <c:v>karawhiua.nz</c:v>
                </c:pt>
                <c:pt idx="6">
                  <c:v>Friends/family/whānau</c:v>
                </c:pt>
                <c:pt idx="7">
                  <c:v>Social media posts and pages</c:v>
                </c:pt>
                <c:pt idx="8">
                  <c:v>Māori health provider / Māori GP</c:v>
                </c:pt>
                <c:pt idx="9">
                  <c:v>Iwi /Māori groups/kaumatua/hapu leaders</c:v>
                </c:pt>
                <c:pt idx="10">
                  <c:v>Pharmacist</c:v>
                </c:pt>
                <c:pt idx="11">
                  <c:v>Articles in the news/media </c:v>
                </c:pt>
                <c:pt idx="12">
                  <c:v>Advertising</c:v>
                </c:pt>
                <c:pt idx="13">
                  <c:v>Your DHB</c:v>
                </c:pt>
                <c:pt idx="14">
                  <c:v>Searching for it on the internet</c:v>
                </c:pt>
                <c:pt idx="15">
                  <c:v>Your family doctor, GP or a health care professional</c:v>
                </c:pt>
                <c:pt idx="16">
                  <c:v>COVID-19 website</c:v>
                </c:pt>
                <c:pt idx="17">
                  <c:v>Ministry of Health website </c:v>
                </c:pt>
              </c:strCache>
            </c:strRef>
          </c:cat>
          <c:val>
            <c:numRef>
              <c:f>Sheet1!$B$2:$B$19</c:f>
              <c:numCache>
                <c:formatCode>0%</c:formatCode>
                <c:ptCount val="18"/>
                <c:pt idx="0">
                  <c:v>0</c:v>
                </c:pt>
                <c:pt idx="1">
                  <c:v>1.9230769230769999E-2</c:v>
                </c:pt>
                <c:pt idx="2">
                  <c:v>1.9230769230769999E-2</c:v>
                </c:pt>
                <c:pt idx="3">
                  <c:v>1.9230769230769999E-2</c:v>
                </c:pt>
                <c:pt idx="4">
                  <c:v>5.7692307692309999E-2</c:v>
                </c:pt>
                <c:pt idx="5">
                  <c:v>0.1153846153846</c:v>
                </c:pt>
                <c:pt idx="6">
                  <c:v>0.13461538461540001</c:v>
                </c:pt>
                <c:pt idx="7">
                  <c:v>0.13461538461540001</c:v>
                </c:pt>
                <c:pt idx="8">
                  <c:v>0.15384615384620001</c:v>
                </c:pt>
                <c:pt idx="9">
                  <c:v>0.15384615384620001</c:v>
                </c:pt>
                <c:pt idx="10">
                  <c:v>0.17307692307690001</c:v>
                </c:pt>
                <c:pt idx="11">
                  <c:v>0.19230769230770001</c:v>
                </c:pt>
                <c:pt idx="12">
                  <c:v>0.21153846153850001</c:v>
                </c:pt>
                <c:pt idx="13">
                  <c:v>0.25</c:v>
                </c:pt>
                <c:pt idx="14">
                  <c:v>0.28846153846150002</c:v>
                </c:pt>
                <c:pt idx="15">
                  <c:v>0.53846153846150002</c:v>
                </c:pt>
                <c:pt idx="16">
                  <c:v>0.55769230769230005</c:v>
                </c:pt>
                <c:pt idx="17">
                  <c:v>0.63461538461540001</c:v>
                </c:pt>
              </c:numCache>
            </c:numRef>
          </c:val>
          <c:extLst>
            <c:ext xmlns:c16="http://schemas.microsoft.com/office/drawing/2014/chart" uri="{C3380CC4-5D6E-409C-BE32-E72D297353CC}">
              <c16:uniqueId val="{00000000-4801-AA40-A5D3-3D643D0B35B2}"/>
            </c:ext>
          </c:extLst>
        </c:ser>
        <c:dLbls>
          <c:showLegendKey val="0"/>
          <c:showVal val="1"/>
          <c:showCatName val="0"/>
          <c:showSerName val="0"/>
          <c:showPercent val="0"/>
          <c:showBubbleSize val="0"/>
        </c:dLbls>
        <c:gapWidth val="43"/>
        <c:axId val="385520496"/>
        <c:axId val="385522144"/>
      </c:barChart>
      <c:catAx>
        <c:axId val="385520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85522144"/>
        <c:crosses val="autoZero"/>
        <c:auto val="1"/>
        <c:lblAlgn val="ctr"/>
        <c:lblOffset val="100"/>
        <c:noMultiLvlLbl val="0"/>
      </c:catAx>
      <c:valAx>
        <c:axId val="385522144"/>
        <c:scaling>
          <c:orientation val="minMax"/>
          <c:max val="0.65000000000000013"/>
          <c:min val="0"/>
        </c:scaling>
        <c:delete val="1"/>
        <c:axPos val="b"/>
        <c:numFmt formatCode="0%" sourceLinked="1"/>
        <c:majorTickMark val="out"/>
        <c:minorTickMark val="none"/>
        <c:tickLblPos val="nextTo"/>
        <c:crossAx val="385520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Arial" panose="020B0604020202020204" pitchFamily="34" charset="0"/>
                <a:ea typeface="+mn-ea"/>
                <a:cs typeface="Arial" panose="020B0604020202020204" pitchFamily="34" charset="0"/>
              </a:defRPr>
            </a:pPr>
            <a:r>
              <a:rPr lang="en-GB" sz="1400" b="1">
                <a:solidFill>
                  <a:schemeClr val="bg1"/>
                </a:solidFill>
                <a:latin typeface="Arial" panose="020B0604020202020204" pitchFamily="34" charset="0"/>
                <a:cs typeface="Arial" panose="020B0604020202020204" pitchFamily="34" charset="0"/>
              </a:rPr>
              <a:t>BOOSTER</a:t>
            </a:r>
            <a:r>
              <a:rPr lang="en-GB" sz="1400" b="1" baseline="0">
                <a:solidFill>
                  <a:schemeClr val="bg1"/>
                </a:solidFill>
                <a:latin typeface="Arial" panose="020B0604020202020204" pitchFamily="34" charset="0"/>
                <a:cs typeface="Arial" panose="020B0604020202020204" pitchFamily="34" charset="0"/>
              </a:rPr>
              <a:t> </a:t>
            </a:r>
            <a:r>
              <a:rPr lang="en-GB" sz="1400" b="1">
                <a:solidFill>
                  <a:schemeClr val="bg1"/>
                </a:solidFill>
                <a:latin typeface="Arial" panose="020B0604020202020204" pitchFamily="34" charset="0"/>
                <a:cs typeface="Arial" panose="020B0604020202020204" pitchFamily="34" charset="0"/>
              </a:rPr>
              <a:t>INFLUENCERS</a:t>
            </a:r>
          </a:p>
        </c:rich>
      </c:tx>
      <c:layout>
        <c:manualLayout>
          <c:xMode val="edge"/>
          <c:yMode val="edge"/>
          <c:x val="3.4346019247594048E-2"/>
          <c:y val="1.7799532762264991E-2"/>
        </c:manualLayout>
      </c:layout>
      <c:overlay val="0"/>
      <c:spPr>
        <a:solidFill>
          <a:schemeClr val="bg2"/>
        </a:solidFill>
        <a:ln>
          <a:noFill/>
        </a:ln>
        <a:effectLst/>
      </c:spPr>
      <c:txPr>
        <a:bodyPr rot="0" spcFirstLastPara="1" vertOverflow="ellipsis" vert="horz" wrap="square" anchor="ctr" anchorCtr="1"/>
        <a:lstStyle/>
        <a:p>
          <a:pPr>
            <a:defRPr sz="1400" b="1"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Sheet1!$B$1</c:f>
              <c:strCache>
                <c:ptCount val="1"/>
                <c:pt idx="0">
                  <c:v>Māori</c:v>
                </c:pt>
              </c:strCache>
            </c:strRef>
          </c:tx>
          <c:spPr>
            <a:solidFill>
              <a:schemeClr val="bg2"/>
            </a:solidFill>
            <a:ln>
              <a:noFill/>
            </a:ln>
            <a:effectLst/>
          </c:spPr>
          <c:invertIfNegative val="0"/>
          <c:dLbls>
            <c:dLbl>
              <c:idx val="0"/>
              <c:layout>
                <c:manualLayout>
                  <c:x val="-8.765261980214447E-4"/>
                  <c:y val="8.4204998726979553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61-D14A-8DCD-099126486F73}"/>
                </c:ext>
              </c:extLst>
            </c:dLbl>
            <c:dLbl>
              <c:idx val="1"/>
              <c:layout>
                <c:manualLayout>
                  <c:x val="5.0009197971585869E-3"/>
                  <c:y val="1.122733316359717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561-D14A-8DCD-099126486F7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Faith/religious groups/leaders</c:v>
                </c:pt>
                <c:pt idx="1">
                  <c:v>Local Facebook groups</c:v>
                </c:pt>
                <c:pt idx="2">
                  <c:v>Employer</c:v>
                </c:pt>
                <c:pt idx="3">
                  <c:v>Neighbours</c:v>
                </c:pt>
                <c:pt idx="4">
                  <c:v>No one</c:v>
                </c:pt>
                <c:pt idx="5">
                  <c:v>Community leaders</c:v>
                </c:pt>
                <c:pt idx="6">
                  <c:v>Kaumatua/Kuia</c:v>
                </c:pt>
                <c:pt idx="7">
                  <c:v>Government officials/Politicians/MPs</c:v>
                </c:pt>
                <c:pt idx="8">
                  <c:v>Friends/family/whānau</c:v>
                </c:pt>
                <c:pt idx="9">
                  <c:v>Unite Against COVID-19 platforms </c:v>
                </c:pt>
                <c:pt idx="10">
                  <c:v>Ministry of Health</c:v>
                </c:pt>
                <c:pt idx="11">
                  <c:v>Health experts and officials</c:v>
                </c:pt>
                <c:pt idx="12">
                  <c:v>Your family doctor, GP or a health care professional</c:v>
                </c:pt>
              </c:strCache>
            </c:strRef>
          </c:cat>
          <c:val>
            <c:numRef>
              <c:f>Sheet1!$B$2:$B$14</c:f>
              <c:numCache>
                <c:formatCode>0%</c:formatCode>
                <c:ptCount val="13"/>
                <c:pt idx="0">
                  <c:v>3.8461538461539997E-2</c:v>
                </c:pt>
                <c:pt idx="1">
                  <c:v>3.8461538461539997E-2</c:v>
                </c:pt>
                <c:pt idx="2">
                  <c:v>5.7692307692309999E-2</c:v>
                </c:pt>
                <c:pt idx="3">
                  <c:v>5.7692307692309999E-2</c:v>
                </c:pt>
                <c:pt idx="4">
                  <c:v>7.6923076923079994E-2</c:v>
                </c:pt>
                <c:pt idx="5">
                  <c:v>7.6923076923079994E-2</c:v>
                </c:pt>
                <c:pt idx="6">
                  <c:v>0.1153846153846</c:v>
                </c:pt>
                <c:pt idx="7">
                  <c:v>0.19230769230770001</c:v>
                </c:pt>
                <c:pt idx="8">
                  <c:v>0.26923076923080003</c:v>
                </c:pt>
                <c:pt idx="9">
                  <c:v>0.26923076923080003</c:v>
                </c:pt>
                <c:pt idx="10">
                  <c:v>0.51923076923080003</c:v>
                </c:pt>
                <c:pt idx="11">
                  <c:v>0.51923076923080003</c:v>
                </c:pt>
                <c:pt idx="12">
                  <c:v>0.63461538461540001</c:v>
                </c:pt>
              </c:numCache>
            </c:numRef>
          </c:val>
          <c:extLst>
            <c:ext xmlns:c16="http://schemas.microsoft.com/office/drawing/2014/chart" uri="{C3380CC4-5D6E-409C-BE32-E72D297353CC}">
              <c16:uniqueId val="{00000000-2258-BB48-9BA3-04E44796EB95}"/>
            </c:ext>
          </c:extLst>
        </c:ser>
        <c:dLbls>
          <c:showLegendKey val="0"/>
          <c:showVal val="0"/>
          <c:showCatName val="0"/>
          <c:showSerName val="0"/>
          <c:showPercent val="0"/>
          <c:showBubbleSize val="0"/>
        </c:dLbls>
        <c:gapWidth val="40"/>
        <c:axId val="385520496"/>
        <c:axId val="385522144"/>
      </c:barChart>
      <c:catAx>
        <c:axId val="385520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Px Grotesk Regular" panose="02060503030000020004" pitchFamily="18" charset="77"/>
                <a:ea typeface="+mn-ea"/>
                <a:cs typeface="+mn-cs"/>
              </a:defRPr>
            </a:pPr>
            <a:endParaRPr lang="en-US"/>
          </a:p>
        </c:txPr>
        <c:crossAx val="385522144"/>
        <c:crosses val="autoZero"/>
        <c:auto val="1"/>
        <c:lblAlgn val="ctr"/>
        <c:lblOffset val="100"/>
        <c:noMultiLvlLbl val="0"/>
      </c:catAx>
      <c:valAx>
        <c:axId val="385522144"/>
        <c:scaling>
          <c:orientation val="minMax"/>
          <c:max val="0.65000000000000013"/>
          <c:min val="0"/>
        </c:scaling>
        <c:delete val="1"/>
        <c:axPos val="b"/>
        <c:numFmt formatCode="0%" sourceLinked="1"/>
        <c:majorTickMark val="none"/>
        <c:minorTickMark val="none"/>
        <c:tickLblPos val="nextTo"/>
        <c:crossAx val="385520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GB" sz="1400" b="1">
                <a:solidFill>
                  <a:schemeClr val="bg1"/>
                </a:solidFill>
              </a:rPr>
              <a:t>BOOSTER INFORMATION SOURCES</a:t>
            </a:r>
          </a:p>
        </c:rich>
      </c:tx>
      <c:layout>
        <c:manualLayout>
          <c:xMode val="edge"/>
          <c:yMode val="edge"/>
          <c:x val="3.378230901194753E-2"/>
          <c:y val="1.4841855948130707E-2"/>
        </c:manualLayout>
      </c:layout>
      <c:overlay val="0"/>
      <c:spPr>
        <a:solidFill>
          <a:schemeClr val="bg2"/>
        </a:solid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61488038873969197"/>
          <c:y val="0.10516131135781941"/>
          <c:w val="0.36554248785807636"/>
          <c:h val="0.85955466746780862"/>
        </c:manualLayout>
      </c:layout>
      <c:barChart>
        <c:barDir val="bar"/>
        <c:grouping val="clustered"/>
        <c:varyColors val="0"/>
        <c:ser>
          <c:idx val="0"/>
          <c:order val="0"/>
          <c:tx>
            <c:strRef>
              <c:f>Sheet1!$B$1</c:f>
              <c:strCache>
                <c:ptCount val="1"/>
                <c:pt idx="0">
                  <c:v>Pacific</c:v>
                </c:pt>
              </c:strCache>
            </c:strRef>
          </c:tx>
          <c:spPr>
            <a:solidFill>
              <a:schemeClr val="bg2"/>
            </a:solidFill>
            <a:ln>
              <a:solidFill>
                <a:schemeClr val="bg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Not getting any information</c:v>
                </c:pt>
                <c:pt idx="1">
                  <c:v>karawhiua.nz</c:v>
                </c:pt>
                <c:pt idx="2">
                  <c:v>Other Māori organisations/groups</c:v>
                </c:pt>
                <c:pt idx="3">
                  <c:v>Iwi /Māori groups/kaumatua/hapu leaders</c:v>
                </c:pt>
                <c:pt idx="4">
                  <c:v>Somewhere else (where’s that?)</c:v>
                </c:pt>
                <c:pt idx="5">
                  <c:v>Faith/religious groups/ leaders</c:v>
                </c:pt>
                <c:pt idx="6">
                  <c:v>Overseas sources</c:v>
                </c:pt>
                <c:pt idx="7">
                  <c:v>Your DHB</c:v>
                </c:pt>
                <c:pt idx="8">
                  <c:v>Community groups and networks</c:v>
                </c:pt>
                <c:pt idx="9">
                  <c:v>Māori health provider / Māori GP</c:v>
                </c:pt>
                <c:pt idx="10">
                  <c:v>Social media posts and pages</c:v>
                </c:pt>
                <c:pt idx="11">
                  <c:v>Pharmacist</c:v>
                </c:pt>
                <c:pt idx="12">
                  <c:v>Searching for it on the internet</c:v>
                </c:pt>
                <c:pt idx="13">
                  <c:v>Articles in the news/media (newspapers, TV, radio or online news websites) e.g. One News, Newshub, RNZ, Newstalk ZB, etc.</c:v>
                </c:pt>
                <c:pt idx="14">
                  <c:v>Advertising (e.g. on radio, TV or in newspapers, posters, leaflets, fliers, online, social media)</c:v>
                </c:pt>
                <c:pt idx="15">
                  <c:v>Friends/family/whānau</c:v>
                </c:pt>
                <c:pt idx="16">
                  <c:v>Ministry of Health website (health.govt.nz)</c:v>
                </c:pt>
                <c:pt idx="17">
                  <c:v>COVID-19 website (covid19.govt.nz)</c:v>
                </c:pt>
                <c:pt idx="18">
                  <c:v>Your family doctor, GP or a health care professional</c:v>
                </c:pt>
              </c:strCache>
            </c:strRef>
          </c:cat>
          <c:val>
            <c:numRef>
              <c:f>Sheet1!$B$2:$B$20</c:f>
              <c:numCache>
                <c:formatCode>0%</c:formatCode>
                <c:ptCount val="19"/>
                <c:pt idx="0">
                  <c:v>0</c:v>
                </c:pt>
                <c:pt idx="1">
                  <c:v>0</c:v>
                </c:pt>
                <c:pt idx="2">
                  <c:v>0</c:v>
                </c:pt>
                <c:pt idx="3">
                  <c:v>3.4482758620690002E-2</c:v>
                </c:pt>
                <c:pt idx="4">
                  <c:v>3.4482758620690002E-2</c:v>
                </c:pt>
                <c:pt idx="5">
                  <c:v>6.8965517241380003E-2</c:v>
                </c:pt>
                <c:pt idx="6">
                  <c:v>0.10344827586209999</c:v>
                </c:pt>
                <c:pt idx="7">
                  <c:v>0.1379310344828</c:v>
                </c:pt>
                <c:pt idx="8">
                  <c:v>0.1379310344828</c:v>
                </c:pt>
                <c:pt idx="9">
                  <c:v>0.1379310344828</c:v>
                </c:pt>
                <c:pt idx="10">
                  <c:v>0.24137931034480001</c:v>
                </c:pt>
                <c:pt idx="11">
                  <c:v>0.27586206896549997</c:v>
                </c:pt>
                <c:pt idx="12">
                  <c:v>0.27586206896549997</c:v>
                </c:pt>
                <c:pt idx="13">
                  <c:v>0.27586206896549997</c:v>
                </c:pt>
                <c:pt idx="14">
                  <c:v>0.31034482758620002</c:v>
                </c:pt>
                <c:pt idx="15">
                  <c:v>0.34482758620690002</c:v>
                </c:pt>
                <c:pt idx="16">
                  <c:v>0.51724137931030001</c:v>
                </c:pt>
                <c:pt idx="17">
                  <c:v>0.5862068965517</c:v>
                </c:pt>
                <c:pt idx="18">
                  <c:v>0.65517241379309998</c:v>
                </c:pt>
              </c:numCache>
            </c:numRef>
          </c:val>
          <c:extLst>
            <c:ext xmlns:c16="http://schemas.microsoft.com/office/drawing/2014/chart" uri="{C3380CC4-5D6E-409C-BE32-E72D297353CC}">
              <c16:uniqueId val="{00000000-4801-AA40-A5D3-3D643D0B35B2}"/>
            </c:ext>
          </c:extLst>
        </c:ser>
        <c:dLbls>
          <c:showLegendKey val="0"/>
          <c:showVal val="1"/>
          <c:showCatName val="0"/>
          <c:showSerName val="0"/>
          <c:showPercent val="0"/>
          <c:showBubbleSize val="0"/>
        </c:dLbls>
        <c:gapWidth val="43"/>
        <c:axId val="385520496"/>
        <c:axId val="385522144"/>
      </c:barChart>
      <c:catAx>
        <c:axId val="385520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85522144"/>
        <c:crosses val="autoZero"/>
        <c:auto val="1"/>
        <c:lblAlgn val="ctr"/>
        <c:lblOffset val="100"/>
        <c:noMultiLvlLbl val="0"/>
      </c:catAx>
      <c:valAx>
        <c:axId val="385522144"/>
        <c:scaling>
          <c:orientation val="minMax"/>
          <c:max val="0.8"/>
          <c:min val="0"/>
        </c:scaling>
        <c:delete val="1"/>
        <c:axPos val="b"/>
        <c:numFmt formatCode="0%" sourceLinked="1"/>
        <c:majorTickMark val="out"/>
        <c:minorTickMark val="none"/>
        <c:tickLblPos val="nextTo"/>
        <c:crossAx val="385520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Arial" panose="020B0604020202020204" pitchFamily="34" charset="0"/>
                <a:ea typeface="+mn-ea"/>
                <a:cs typeface="Arial" panose="020B0604020202020204" pitchFamily="34" charset="0"/>
              </a:defRPr>
            </a:pPr>
            <a:r>
              <a:rPr lang="en-GB" sz="1400" b="1">
                <a:solidFill>
                  <a:schemeClr val="bg1"/>
                </a:solidFill>
                <a:latin typeface="Arial" panose="020B0604020202020204" pitchFamily="34" charset="0"/>
                <a:cs typeface="Arial" panose="020B0604020202020204" pitchFamily="34" charset="0"/>
              </a:rPr>
              <a:t>BOOSTER</a:t>
            </a:r>
            <a:r>
              <a:rPr lang="en-GB" sz="1400" b="1" baseline="0">
                <a:solidFill>
                  <a:schemeClr val="bg1"/>
                </a:solidFill>
                <a:latin typeface="Arial" panose="020B0604020202020204" pitchFamily="34" charset="0"/>
                <a:cs typeface="Arial" panose="020B0604020202020204" pitchFamily="34" charset="0"/>
              </a:rPr>
              <a:t> </a:t>
            </a:r>
            <a:r>
              <a:rPr lang="en-GB" sz="1400" b="1">
                <a:solidFill>
                  <a:schemeClr val="bg1"/>
                </a:solidFill>
                <a:latin typeface="Arial" panose="020B0604020202020204" pitchFamily="34" charset="0"/>
                <a:cs typeface="Arial" panose="020B0604020202020204" pitchFamily="34" charset="0"/>
              </a:rPr>
              <a:t>INFLUENCERS</a:t>
            </a:r>
          </a:p>
        </c:rich>
      </c:tx>
      <c:layout>
        <c:manualLayout>
          <c:xMode val="edge"/>
          <c:yMode val="edge"/>
          <c:x val="3.4346019247594048E-2"/>
          <c:y val="1.7799532762264991E-2"/>
        </c:manualLayout>
      </c:layout>
      <c:overlay val="0"/>
      <c:spPr>
        <a:solidFill>
          <a:schemeClr val="bg2"/>
        </a:solidFill>
        <a:ln>
          <a:noFill/>
        </a:ln>
        <a:effectLst/>
      </c:spPr>
      <c:txPr>
        <a:bodyPr rot="0" spcFirstLastPara="1" vertOverflow="ellipsis" vert="horz" wrap="square" anchor="ctr" anchorCtr="1"/>
        <a:lstStyle/>
        <a:p>
          <a:pPr>
            <a:defRPr sz="1400" b="1"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Sheet1!$B$1</c:f>
              <c:strCache>
                <c:ptCount val="1"/>
                <c:pt idx="0">
                  <c:v>Pacific</c:v>
                </c:pt>
              </c:strCache>
            </c:strRef>
          </c:tx>
          <c:spPr>
            <a:solidFill>
              <a:schemeClr val="bg2"/>
            </a:solidFill>
            <a:ln>
              <a:noFill/>
            </a:ln>
            <a:effectLst/>
          </c:spPr>
          <c:invertIfNegative val="0"/>
          <c:dLbls>
            <c:dLbl>
              <c:idx val="0"/>
              <c:layout>
                <c:manualLayout>
                  <c:x val="-8.765261980214447E-4"/>
                  <c:y val="8.420499872697955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61-D14A-8DCD-099126486F73}"/>
                </c:ext>
              </c:extLst>
            </c:dLbl>
            <c:dLbl>
              <c:idx val="1"/>
              <c:layout>
                <c:manualLayout>
                  <c:x val="5.0009197971585869E-3"/>
                  <c:y val="1.12273331635971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561-D14A-8DCD-099126486F7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Neighbours</c:v>
                </c:pt>
                <c:pt idx="1">
                  <c:v>Community leaders</c:v>
                </c:pt>
                <c:pt idx="2">
                  <c:v>Local Facebook groups</c:v>
                </c:pt>
                <c:pt idx="3">
                  <c:v>Kaumatua/Kuia</c:v>
                </c:pt>
                <c:pt idx="4">
                  <c:v>Someone else (who is that?)</c:v>
                </c:pt>
                <c:pt idx="5">
                  <c:v>Employer</c:v>
                </c:pt>
                <c:pt idx="6">
                  <c:v>No one</c:v>
                </c:pt>
                <c:pt idx="7">
                  <c:v>Government officials/Politicians/MPs</c:v>
                </c:pt>
                <c:pt idx="8">
                  <c:v>Faith/religious groups/leaders</c:v>
                </c:pt>
                <c:pt idx="9">
                  <c:v>Friends/family/whānau</c:v>
                </c:pt>
                <c:pt idx="10">
                  <c:v>Unite Against COVID-19 platforms (social media, website)</c:v>
                </c:pt>
                <c:pt idx="11">
                  <c:v>Health experts and officials</c:v>
                </c:pt>
                <c:pt idx="12">
                  <c:v>Ministry of Health e.g. Healthline</c:v>
                </c:pt>
                <c:pt idx="13">
                  <c:v>Your family doctor, GP or a health care professional</c:v>
                </c:pt>
              </c:strCache>
            </c:strRef>
          </c:cat>
          <c:val>
            <c:numRef>
              <c:f>Sheet1!$B$2:$B$15</c:f>
              <c:numCache>
                <c:formatCode>0%</c:formatCode>
                <c:ptCount val="14"/>
                <c:pt idx="0">
                  <c:v>0</c:v>
                </c:pt>
                <c:pt idx="1">
                  <c:v>0</c:v>
                </c:pt>
                <c:pt idx="2">
                  <c:v>0</c:v>
                </c:pt>
                <c:pt idx="3">
                  <c:v>0</c:v>
                </c:pt>
                <c:pt idx="4">
                  <c:v>0</c:v>
                </c:pt>
                <c:pt idx="5">
                  <c:v>3.4482758620690002E-2</c:v>
                </c:pt>
                <c:pt idx="6">
                  <c:v>6.8965517241380003E-2</c:v>
                </c:pt>
                <c:pt idx="7">
                  <c:v>0.1379310344828</c:v>
                </c:pt>
                <c:pt idx="8">
                  <c:v>0.1379310344828</c:v>
                </c:pt>
                <c:pt idx="9">
                  <c:v>0.24137931034480001</c:v>
                </c:pt>
                <c:pt idx="10">
                  <c:v>0.27586206896549997</c:v>
                </c:pt>
                <c:pt idx="11">
                  <c:v>0.48275862068969999</c:v>
                </c:pt>
                <c:pt idx="12">
                  <c:v>0.51724137931030001</c:v>
                </c:pt>
                <c:pt idx="13">
                  <c:v>0.72413793103449997</c:v>
                </c:pt>
              </c:numCache>
            </c:numRef>
          </c:val>
          <c:extLst>
            <c:ext xmlns:c16="http://schemas.microsoft.com/office/drawing/2014/chart" uri="{C3380CC4-5D6E-409C-BE32-E72D297353CC}">
              <c16:uniqueId val="{00000000-2258-BB48-9BA3-04E44796EB95}"/>
            </c:ext>
          </c:extLst>
        </c:ser>
        <c:dLbls>
          <c:showLegendKey val="0"/>
          <c:showVal val="0"/>
          <c:showCatName val="0"/>
          <c:showSerName val="0"/>
          <c:showPercent val="0"/>
          <c:showBubbleSize val="0"/>
        </c:dLbls>
        <c:gapWidth val="40"/>
        <c:axId val="385520496"/>
        <c:axId val="385522144"/>
      </c:barChart>
      <c:catAx>
        <c:axId val="385520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Px Grotesk Regular" panose="02060503030000020004" pitchFamily="18" charset="77"/>
                <a:ea typeface="+mn-ea"/>
                <a:cs typeface="+mn-cs"/>
              </a:defRPr>
            </a:pPr>
            <a:endParaRPr lang="en-US"/>
          </a:p>
        </c:txPr>
        <c:crossAx val="385522144"/>
        <c:crosses val="autoZero"/>
        <c:auto val="1"/>
        <c:lblAlgn val="ctr"/>
        <c:lblOffset val="100"/>
        <c:noMultiLvlLbl val="0"/>
      </c:catAx>
      <c:valAx>
        <c:axId val="385522144"/>
        <c:scaling>
          <c:orientation val="minMax"/>
          <c:max val="0.8"/>
          <c:min val="0"/>
        </c:scaling>
        <c:delete val="1"/>
        <c:axPos val="b"/>
        <c:numFmt formatCode="0%" sourceLinked="1"/>
        <c:majorTickMark val="out"/>
        <c:minorTickMark val="none"/>
        <c:tickLblPos val="nextTo"/>
        <c:crossAx val="385520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7D10C-4194-9B47-9AC4-16D4870BB9B5}"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FE8F9B-E7AF-A742-BEFE-CED1584FFF97}" type="slidenum">
              <a:rPr lang="en-US" smtClean="0"/>
              <a:t>‹#›</a:t>
            </a:fld>
            <a:endParaRPr lang="en-US"/>
          </a:p>
        </p:txBody>
      </p:sp>
    </p:spTree>
    <p:extLst>
      <p:ext uri="{BB962C8B-B14F-4D97-AF65-F5344CB8AC3E}">
        <p14:creationId xmlns:p14="http://schemas.microsoft.com/office/powerpoint/2010/main" val="3828177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2</a:t>
            </a:fld>
            <a:endParaRPr lang="en-US"/>
          </a:p>
        </p:txBody>
      </p:sp>
    </p:spTree>
    <p:extLst>
      <p:ext uri="{BB962C8B-B14F-4D97-AF65-F5344CB8AC3E}">
        <p14:creationId xmlns:p14="http://schemas.microsoft.com/office/powerpoint/2010/main" val="3340589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92D050"/>
              </a:solidFill>
            </a:endParaRPr>
          </a:p>
        </p:txBody>
      </p:sp>
      <p:sp>
        <p:nvSpPr>
          <p:cNvPr id="4" name="Slide Number Placeholder 3"/>
          <p:cNvSpPr>
            <a:spLocks noGrp="1"/>
          </p:cNvSpPr>
          <p:nvPr>
            <p:ph type="sldNum" sz="quarter" idx="5"/>
          </p:nvPr>
        </p:nvSpPr>
        <p:spPr/>
        <p:txBody>
          <a:bodyPr/>
          <a:lstStyle/>
          <a:p>
            <a:fld id="{357DC2BE-CDBF-BC4F-B69F-4ABF6033516E}" type="slidenum">
              <a:rPr lang="en-US" smtClean="0"/>
              <a:t>37</a:t>
            </a:fld>
            <a:endParaRPr lang="en-US"/>
          </a:p>
        </p:txBody>
      </p:sp>
    </p:spTree>
    <p:extLst>
      <p:ext uri="{BB962C8B-B14F-4D97-AF65-F5344CB8AC3E}">
        <p14:creationId xmlns:p14="http://schemas.microsoft.com/office/powerpoint/2010/main" val="733368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3</a:t>
            </a:fld>
            <a:endParaRPr lang="en-US"/>
          </a:p>
        </p:txBody>
      </p:sp>
    </p:spTree>
    <p:extLst>
      <p:ext uri="{BB962C8B-B14F-4D97-AF65-F5344CB8AC3E}">
        <p14:creationId xmlns:p14="http://schemas.microsoft.com/office/powerpoint/2010/main" val="1427795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4</a:t>
            </a:fld>
            <a:endParaRPr lang="en-US"/>
          </a:p>
        </p:txBody>
      </p:sp>
    </p:spTree>
    <p:extLst>
      <p:ext uri="{BB962C8B-B14F-4D97-AF65-F5344CB8AC3E}">
        <p14:creationId xmlns:p14="http://schemas.microsoft.com/office/powerpoint/2010/main" val="3571903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7</a:t>
            </a:fld>
            <a:endParaRPr lang="en-US"/>
          </a:p>
        </p:txBody>
      </p:sp>
    </p:spTree>
    <p:extLst>
      <p:ext uri="{BB962C8B-B14F-4D97-AF65-F5344CB8AC3E}">
        <p14:creationId xmlns:p14="http://schemas.microsoft.com/office/powerpoint/2010/main" val="3059556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13</a:t>
            </a:fld>
            <a:endParaRPr lang="en-US"/>
          </a:p>
        </p:txBody>
      </p:sp>
    </p:spTree>
    <p:extLst>
      <p:ext uri="{BB962C8B-B14F-4D97-AF65-F5344CB8AC3E}">
        <p14:creationId xmlns:p14="http://schemas.microsoft.com/office/powerpoint/2010/main" val="868306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15</a:t>
            </a:fld>
            <a:endParaRPr lang="en-US"/>
          </a:p>
        </p:txBody>
      </p:sp>
    </p:spTree>
    <p:extLst>
      <p:ext uri="{BB962C8B-B14F-4D97-AF65-F5344CB8AC3E}">
        <p14:creationId xmlns:p14="http://schemas.microsoft.com/office/powerpoint/2010/main" val="15832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31</a:t>
            </a:fld>
            <a:endParaRPr lang="en-US"/>
          </a:p>
        </p:txBody>
      </p:sp>
    </p:spTree>
    <p:extLst>
      <p:ext uri="{BB962C8B-B14F-4D97-AF65-F5344CB8AC3E}">
        <p14:creationId xmlns:p14="http://schemas.microsoft.com/office/powerpoint/2010/main" val="3867729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1FE8F9B-E7AF-A742-BEFE-CED1584FFF97}" type="slidenum">
              <a:rPr lang="en-US" smtClean="0"/>
              <a:t>35</a:t>
            </a:fld>
            <a:endParaRPr lang="en-US"/>
          </a:p>
        </p:txBody>
      </p:sp>
    </p:spTree>
    <p:extLst>
      <p:ext uri="{BB962C8B-B14F-4D97-AF65-F5344CB8AC3E}">
        <p14:creationId xmlns:p14="http://schemas.microsoft.com/office/powerpoint/2010/main" val="3708691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92D050"/>
              </a:solidFill>
            </a:endParaRPr>
          </a:p>
        </p:txBody>
      </p:sp>
      <p:sp>
        <p:nvSpPr>
          <p:cNvPr id="4" name="Slide Number Placeholder 3"/>
          <p:cNvSpPr>
            <a:spLocks noGrp="1"/>
          </p:cNvSpPr>
          <p:nvPr>
            <p:ph type="sldNum" sz="quarter" idx="5"/>
          </p:nvPr>
        </p:nvSpPr>
        <p:spPr/>
        <p:txBody>
          <a:bodyPr/>
          <a:lstStyle/>
          <a:p>
            <a:fld id="{357DC2BE-CDBF-BC4F-B69F-4ABF6033516E}" type="slidenum">
              <a:rPr lang="en-US" smtClean="0"/>
              <a:t>36</a:t>
            </a:fld>
            <a:endParaRPr lang="en-US"/>
          </a:p>
        </p:txBody>
      </p:sp>
    </p:spTree>
    <p:extLst>
      <p:ext uri="{BB962C8B-B14F-4D97-AF65-F5344CB8AC3E}">
        <p14:creationId xmlns:p14="http://schemas.microsoft.com/office/powerpoint/2010/main" val="4431176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9.emf"/><Relationship Id="rId4" Type="http://schemas.openxmlformats.org/officeDocument/2006/relationships/oleObject" Target="../embeddings/oleObject1.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8AFB67-8078-7743-BBBB-728EEE0EE4C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AE06B29-9804-B245-B86F-1FA80830A9F8}"/>
              </a:ext>
            </a:extLst>
          </p:cNvPr>
          <p:cNvSpPr>
            <a:spLocks noGrp="1"/>
          </p:cNvSpPr>
          <p:nvPr>
            <p:ph type="ctrTitle" hasCustomPrompt="1"/>
          </p:nvPr>
        </p:nvSpPr>
        <p:spPr>
          <a:xfrm>
            <a:off x="671333" y="2110260"/>
            <a:ext cx="9996668" cy="2387600"/>
          </a:xfrm>
        </p:spPr>
        <p:txBody>
          <a:bodyPr anchor="b">
            <a:normAutofit/>
          </a:bodyPr>
          <a:lstStyle>
            <a:lvl1pPr algn="l">
              <a:defRPr lang="en-NZ" sz="7000" b="1" smtClean="0">
                <a:solidFill>
                  <a:schemeClr val="accent1"/>
                </a:solidFill>
                <a:effectLst/>
              </a:defRPr>
            </a:lvl1pPr>
          </a:lstStyle>
          <a:p>
            <a:r>
              <a:rPr lang="en-NZ" b="1">
                <a:solidFill>
                  <a:srgbClr val="CDEBEF"/>
                </a:solidFill>
                <a:effectLst/>
                <a:latin typeface="Arial" panose="020B0604020202020204" pitchFamily="34" charset="0"/>
              </a:rPr>
              <a:t>Cover page </a:t>
            </a:r>
            <a:br>
              <a:rPr lang="en-NZ" b="1">
                <a:solidFill>
                  <a:srgbClr val="CDEBEF"/>
                </a:solidFill>
                <a:effectLst/>
                <a:latin typeface="Arial" panose="020B0604020202020204" pitchFamily="34" charset="0"/>
              </a:rPr>
            </a:br>
            <a:r>
              <a:rPr lang="en-NZ" b="1">
                <a:solidFill>
                  <a:srgbClr val="CDEBEF"/>
                </a:solidFill>
                <a:effectLst/>
                <a:latin typeface="Arial" panose="020B0604020202020204" pitchFamily="34" charset="0"/>
              </a:rPr>
              <a:t>option one</a:t>
            </a:r>
            <a:endParaRPr lang="en-NZ">
              <a:solidFill>
                <a:srgbClr val="CDEBEF"/>
              </a:solidFill>
              <a:effectLst/>
              <a:latin typeface="Arial" panose="020B0604020202020204" pitchFamily="34" charset="0"/>
            </a:endParaRPr>
          </a:p>
        </p:txBody>
      </p:sp>
      <p:sp>
        <p:nvSpPr>
          <p:cNvPr id="3" name="Subtitle 2">
            <a:extLst>
              <a:ext uri="{FF2B5EF4-FFF2-40B4-BE49-F238E27FC236}">
                <a16:creationId xmlns:a16="http://schemas.microsoft.com/office/drawing/2014/main" id="{3E4E590B-CF11-1141-9EC0-24B006302A66}"/>
              </a:ext>
            </a:extLst>
          </p:cNvPr>
          <p:cNvSpPr>
            <a:spLocks noGrp="1"/>
          </p:cNvSpPr>
          <p:nvPr>
            <p:ph type="subTitle" idx="1" hasCustomPrompt="1"/>
          </p:nvPr>
        </p:nvSpPr>
        <p:spPr>
          <a:xfrm>
            <a:off x="752355" y="4758654"/>
            <a:ext cx="9915645" cy="485442"/>
          </a:xfrm>
        </p:spPr>
        <p:txBody>
          <a:bodyPr/>
          <a:lstStyle>
            <a:lvl1pPr marL="0" indent="0" algn="l">
              <a:buNone/>
              <a:defRPr lang="en-NZ" b="1" smtClean="0">
                <a:solidFill>
                  <a:schemeClr val="bg2"/>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Z" b="1">
                <a:solidFill>
                  <a:srgbClr val="00B2B9"/>
                </a:solidFill>
                <a:effectLst/>
                <a:latin typeface="Arial" panose="020B0604020202020204" pitchFamily="34" charset="0"/>
              </a:rPr>
              <a:t>Subheading</a:t>
            </a:r>
            <a:endParaRPr lang="en-NZ">
              <a:solidFill>
                <a:srgbClr val="00B2B9"/>
              </a:solidFill>
              <a:effectLst/>
              <a:latin typeface="Arial" panose="020B0604020202020204" pitchFamily="34" charset="0"/>
            </a:endParaRPr>
          </a:p>
        </p:txBody>
      </p:sp>
      <p:sp>
        <p:nvSpPr>
          <p:cNvPr id="4" name="Date Placeholder 3">
            <a:extLst>
              <a:ext uri="{FF2B5EF4-FFF2-40B4-BE49-F238E27FC236}">
                <a16:creationId xmlns:a16="http://schemas.microsoft.com/office/drawing/2014/main" id="{5CFD1E8C-F4B6-9447-BFE8-9A5892CFEBC9}"/>
              </a:ext>
            </a:extLst>
          </p:cNvPr>
          <p:cNvSpPr>
            <a:spLocks noGrp="1"/>
          </p:cNvSpPr>
          <p:nvPr>
            <p:ph type="dt" sz="half" idx="10"/>
          </p:nvPr>
        </p:nvSpPr>
        <p:spPr>
          <a:xfrm>
            <a:off x="752355" y="5244097"/>
            <a:ext cx="9915644" cy="365125"/>
          </a:xfrm>
        </p:spPr>
        <p:txBody>
          <a:bodyPr/>
          <a:lstStyle>
            <a:lvl1pPr algn="l">
              <a:defRPr sz="2400" b="1">
                <a:solidFill>
                  <a:schemeClr val="bg2"/>
                </a:solidFill>
              </a:defRPr>
            </a:lvl1pPr>
          </a:lstStyle>
          <a:p>
            <a:fld id="{760D1E2C-25B0-4F41-B0D0-99B7BBE766BA}" type="datetimeFigureOut">
              <a:rPr lang="en-US" smtClean="0"/>
              <a:pPr/>
              <a:t>9/26/2023</a:t>
            </a:fld>
            <a:endParaRPr lang="en-US"/>
          </a:p>
        </p:txBody>
      </p:sp>
    </p:spTree>
    <p:extLst>
      <p:ext uri="{BB962C8B-B14F-4D97-AF65-F5344CB8AC3E}">
        <p14:creationId xmlns:p14="http://schemas.microsoft.com/office/powerpoint/2010/main" val="1940243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4510364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7584906" cy="3868080"/>
          </a:xfrm>
          <a:prstGeom prst="rect">
            <a:avLst/>
          </a:prstGeo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4786" y="1357678"/>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7" name="Espace réservé du numéro de diapositive 6">
            <a:extLst>
              <a:ext uri="{FF2B5EF4-FFF2-40B4-BE49-F238E27FC236}">
                <a16:creationId xmlns:a16="http://schemas.microsoft.com/office/drawing/2014/main" id="{6426E006-4F5B-402C-916F-29E383EE0863}"/>
              </a:ext>
            </a:extLst>
          </p:cNvPr>
          <p:cNvSpPr>
            <a:spLocks noGrp="1"/>
          </p:cNvSpPr>
          <p:nvPr>
            <p:ph type="sldNum" sz="quarter" idx="18"/>
          </p:nvPr>
        </p:nvSpPr>
        <p:spPr/>
        <p:txBody>
          <a:bodyPr/>
          <a:lstStyle/>
          <a:p>
            <a:fld id="{D61AABEC-672F-4B68-B914-690DA978312C}" type="slidenum">
              <a:rPr lang="en-GB" smtClean="0"/>
              <a:pPr/>
              <a:t>‹#›</a:t>
            </a:fld>
            <a:r>
              <a:rPr lang="en-GB"/>
              <a:t> ‒ </a:t>
            </a:r>
          </a:p>
        </p:txBody>
      </p:sp>
      <p:sp>
        <p:nvSpPr>
          <p:cNvPr id="8" name="Titre 7">
            <a:extLst>
              <a:ext uri="{FF2B5EF4-FFF2-40B4-BE49-F238E27FC236}">
                <a16:creationId xmlns:a16="http://schemas.microsoft.com/office/drawing/2014/main" id="{E05915BF-F664-49DE-8489-CADDC55CA228}"/>
              </a:ext>
            </a:extLst>
          </p:cNvPr>
          <p:cNvSpPr>
            <a:spLocks noGrp="1"/>
          </p:cNvSpPr>
          <p:nvPr>
            <p:ph type="title" hasCustomPrompt="1"/>
          </p:nvPr>
        </p:nvSpPr>
        <p:spPr/>
        <p:txBody>
          <a:bodyPr/>
          <a:lstStyle>
            <a:lvl1pPr>
              <a:defRPr/>
            </a:lvl1pPr>
          </a:lstStyle>
          <a:p>
            <a:r>
              <a:rPr lang="fr-FR"/>
              <a:t>TITLE OF THE SLIDE</a:t>
            </a:r>
          </a:p>
        </p:txBody>
      </p:sp>
      <p:sp>
        <p:nvSpPr>
          <p:cNvPr id="9" name="Cadre 8">
            <a:extLst>
              <a:ext uri="{FF2B5EF4-FFF2-40B4-BE49-F238E27FC236}">
                <a16:creationId xmlns:a16="http://schemas.microsoft.com/office/drawing/2014/main" id="{2F76EB0B-D792-435A-A672-36B46B20BA9C}"/>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155450510"/>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 Three columns body copy">
    <p:spTree>
      <p:nvGrpSpPr>
        <p:cNvPr id="1" name=""/>
        <p:cNvGrpSpPr/>
        <p:nvPr/>
      </p:nvGrpSpPr>
      <p:grpSpPr>
        <a:xfrm>
          <a:off x="0" y="0"/>
          <a:ext cx="0" cy="0"/>
          <a:chOff x="0" y="0"/>
          <a:chExt cx="0" cy="0"/>
        </a:xfrm>
      </p:grpSpPr>
      <p:sp>
        <p:nvSpPr>
          <p:cNvPr id="2" name="Title 1"/>
          <p:cNvSpPr>
            <a:spLocks noGrp="1"/>
          </p:cNvSpPr>
          <p:nvPr>
            <p:ph type="title"/>
          </p:nvPr>
        </p:nvSpPr>
        <p:spPr>
          <a:xfrm>
            <a:off x="839788" y="549274"/>
            <a:ext cx="10477500" cy="387798"/>
          </a:xfrm>
          <a:prstGeom prst="rect">
            <a:avLst/>
          </a:prstGeom>
        </p:spPr>
        <p:txBody>
          <a:bodyPr/>
          <a:lstStyle/>
          <a:p>
            <a:r>
              <a:rPr lang="en-GB"/>
              <a:t>Click to edit Master title style</a:t>
            </a:r>
            <a:endParaRPr lang="en-US"/>
          </a:p>
        </p:txBody>
      </p:sp>
      <p:sp>
        <p:nvSpPr>
          <p:cNvPr id="4" name="Slide Number Placeholder 3"/>
          <p:cNvSpPr>
            <a:spLocks noGrp="1"/>
          </p:cNvSpPr>
          <p:nvPr>
            <p:ph type="sldNum" sz="quarter" idx="11"/>
          </p:nvPr>
        </p:nvSpPr>
        <p:spPr/>
        <p:txBody>
          <a:bodyPr/>
          <a:lstStyle/>
          <a:p>
            <a:fld id="{22798764-9009-EB49-B33D-98F82C1E8063}" type="slidenum">
              <a:rPr lang="en-US" smtClean="0"/>
              <a:pPr/>
              <a:t>‹#›</a:t>
            </a:fld>
            <a:endParaRPr lang="en-US"/>
          </a:p>
        </p:txBody>
      </p:sp>
      <p:sp>
        <p:nvSpPr>
          <p:cNvPr id="8" name="Text Placeholder 7"/>
          <p:cNvSpPr>
            <a:spLocks noGrp="1"/>
          </p:cNvSpPr>
          <p:nvPr>
            <p:ph type="body" sz="quarter" idx="12"/>
          </p:nvPr>
        </p:nvSpPr>
        <p:spPr>
          <a:xfrm>
            <a:off x="839788" y="1376363"/>
            <a:ext cx="5253037" cy="338554"/>
          </a:xfrm>
          <a:prstGeom prst="rect">
            <a:avLst/>
          </a:prstGeom>
        </p:spPr>
        <p:txBody>
          <a:bodyPr>
            <a:spAutoFit/>
          </a:bodyPr>
          <a:lstStyle>
            <a:lvl1pPr>
              <a:defRPr sz="1600" b="0" i="0">
                <a:solidFill>
                  <a:schemeClr val="bg2"/>
                </a:solidFill>
                <a:latin typeface="+mn-lt"/>
                <a:ea typeface="Arial" panose="020B0604020202020204" pitchFamily="34" charset="0"/>
                <a:cs typeface="Arial" panose="020B0604020202020204" pitchFamily="34" charset="0"/>
              </a:defRPr>
            </a:lvl1pPr>
            <a:lvl2pPr>
              <a:defRPr sz="1600" b="0" i="0">
                <a:solidFill>
                  <a:schemeClr val="bg2"/>
                </a:solidFill>
                <a:latin typeface="Px Grotesk Regular" charset="0"/>
                <a:ea typeface="Px Grotesk Regular" charset="0"/>
                <a:cs typeface="Px Grotesk Regular" charset="0"/>
              </a:defRPr>
            </a:lvl2pPr>
            <a:lvl3pPr>
              <a:defRPr sz="1600" b="0" i="0">
                <a:solidFill>
                  <a:schemeClr val="bg2"/>
                </a:solidFill>
                <a:latin typeface="Px Grotesk Regular" charset="0"/>
                <a:ea typeface="Px Grotesk Regular" charset="0"/>
                <a:cs typeface="Px Grotesk Regular" charset="0"/>
              </a:defRPr>
            </a:lvl3pPr>
            <a:lvl4pPr>
              <a:defRPr sz="1600" b="0" i="0">
                <a:solidFill>
                  <a:schemeClr val="bg2"/>
                </a:solidFill>
                <a:latin typeface="Px Grotesk Regular" charset="0"/>
                <a:ea typeface="Px Grotesk Regular" charset="0"/>
                <a:cs typeface="Px Grotesk Regular" charset="0"/>
              </a:defRPr>
            </a:lvl4pPr>
            <a:lvl5pPr>
              <a:defRPr sz="1600" b="0" i="0">
                <a:solidFill>
                  <a:schemeClr val="bg2"/>
                </a:solidFill>
                <a:latin typeface="Px Grotesk Regular" charset="0"/>
                <a:ea typeface="Px Grotesk Regular" charset="0"/>
                <a:cs typeface="Px Grotesk Regular" charset="0"/>
              </a:defRPr>
            </a:lvl5pPr>
          </a:lstStyle>
          <a:p>
            <a:pPr lvl="0"/>
            <a:r>
              <a:rPr lang="en-GB"/>
              <a:t>Click to edit Master text styles</a:t>
            </a:r>
          </a:p>
        </p:txBody>
      </p:sp>
      <p:sp>
        <p:nvSpPr>
          <p:cNvPr id="10" name="Text Placeholder 9"/>
          <p:cNvSpPr>
            <a:spLocks noGrp="1"/>
          </p:cNvSpPr>
          <p:nvPr>
            <p:ph type="body" sz="quarter" idx="13"/>
          </p:nvPr>
        </p:nvSpPr>
        <p:spPr>
          <a:xfrm>
            <a:off x="839788" y="2312988"/>
            <a:ext cx="10477500" cy="1023357"/>
          </a:xfrm>
        </p:spPr>
        <p:txBody>
          <a:bodyPr numCol="3" spcCol="288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06997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4 Gradient background 1">
    <p:bg>
      <p:bgPr>
        <a:gradFill>
          <a:gsLst>
            <a:gs pos="0">
              <a:schemeClr val="tx2"/>
            </a:gs>
            <a:gs pos="100000">
              <a:schemeClr val="bg2"/>
            </a:gs>
          </a:gsLst>
          <a:lin ang="10800000" scaled="0"/>
        </a:gradFill>
        <a:effectLst/>
      </p:bgPr>
    </p:bg>
    <p:spTree>
      <p:nvGrpSpPr>
        <p:cNvPr id="1" name=""/>
        <p:cNvGrpSpPr/>
        <p:nvPr/>
      </p:nvGrpSpPr>
      <p:grpSpPr>
        <a:xfrm>
          <a:off x="0" y="0"/>
          <a:ext cx="0" cy="0"/>
          <a:chOff x="0" y="0"/>
          <a:chExt cx="0" cy="0"/>
        </a:xfrm>
      </p:grpSpPr>
      <p:sp>
        <p:nvSpPr>
          <p:cNvPr id="30" name="Title 1"/>
          <p:cNvSpPr>
            <a:spLocks noGrp="1"/>
          </p:cNvSpPr>
          <p:nvPr>
            <p:ph type="title"/>
          </p:nvPr>
        </p:nvSpPr>
        <p:spPr>
          <a:xfrm>
            <a:off x="839788" y="549274"/>
            <a:ext cx="10477500" cy="480131"/>
          </a:xfrm>
          <a:prstGeom prst="rect">
            <a:avLst/>
          </a:prstGeom>
        </p:spPr>
        <p:txBody>
          <a:bodyPr/>
          <a:lstStyle>
            <a:lvl1pPr>
              <a:defRPr>
                <a:solidFill>
                  <a:schemeClr val="bg1"/>
                </a:solidFill>
                <a:latin typeface="Px Grotesk Regular" charset="0"/>
                <a:ea typeface="Px Grotesk Regular" charset="0"/>
                <a:cs typeface="Px Grotesk Regular" charset="0"/>
              </a:defRPr>
            </a:lvl1pPr>
          </a:lstStyle>
          <a:p>
            <a:r>
              <a:rPr lang="en-GB"/>
              <a:t>Click to edit Master title style</a:t>
            </a:r>
            <a:endParaRPr lang="en-US"/>
          </a:p>
        </p:txBody>
      </p:sp>
      <p:sp>
        <p:nvSpPr>
          <p:cNvPr id="31" name="Text Placeholder 7"/>
          <p:cNvSpPr>
            <a:spLocks noGrp="1"/>
          </p:cNvSpPr>
          <p:nvPr>
            <p:ph type="body" sz="quarter" idx="12"/>
          </p:nvPr>
        </p:nvSpPr>
        <p:spPr>
          <a:xfrm>
            <a:off x="839788" y="1376363"/>
            <a:ext cx="5253037" cy="313932"/>
          </a:xfrm>
          <a:prstGeom prst="rect">
            <a:avLst/>
          </a:prstGeom>
        </p:spPr>
        <p:txBody>
          <a:bodyPr>
            <a:spAutoFit/>
          </a:bodyPr>
          <a:lstStyle>
            <a:lvl1pPr marL="0" indent="0">
              <a:buFontTx/>
              <a:buNone/>
              <a:defRPr sz="1600" b="0" i="0">
                <a:solidFill>
                  <a:schemeClr val="bg1"/>
                </a:solidFill>
                <a:latin typeface="Px Grotesk Regular" charset="0"/>
                <a:ea typeface="Px Grotesk Regular" charset="0"/>
                <a:cs typeface="Px Grotesk Regular" charset="0"/>
              </a:defRPr>
            </a:lvl1pPr>
            <a:lvl2pPr>
              <a:defRPr sz="1600" b="0" i="0">
                <a:solidFill>
                  <a:schemeClr val="bg2"/>
                </a:solidFill>
                <a:latin typeface="Px Grotesk Regular" charset="0"/>
                <a:ea typeface="Px Grotesk Regular" charset="0"/>
                <a:cs typeface="Px Grotesk Regular" charset="0"/>
              </a:defRPr>
            </a:lvl2pPr>
            <a:lvl3pPr>
              <a:defRPr sz="1600" b="0" i="0">
                <a:solidFill>
                  <a:schemeClr val="bg2"/>
                </a:solidFill>
                <a:latin typeface="Px Grotesk Regular" charset="0"/>
                <a:ea typeface="Px Grotesk Regular" charset="0"/>
                <a:cs typeface="Px Grotesk Regular" charset="0"/>
              </a:defRPr>
            </a:lvl3pPr>
            <a:lvl4pPr>
              <a:defRPr sz="1600" b="0" i="0">
                <a:solidFill>
                  <a:schemeClr val="bg2"/>
                </a:solidFill>
                <a:latin typeface="Px Grotesk Regular" charset="0"/>
                <a:ea typeface="Px Grotesk Regular" charset="0"/>
                <a:cs typeface="Px Grotesk Regular" charset="0"/>
              </a:defRPr>
            </a:lvl4pPr>
            <a:lvl5pPr>
              <a:defRPr sz="1600" b="0" i="0">
                <a:solidFill>
                  <a:schemeClr val="bg2"/>
                </a:solidFill>
                <a:latin typeface="Px Grotesk Regular" charset="0"/>
                <a:ea typeface="Px Grotesk Regular" charset="0"/>
                <a:cs typeface="Px Grotesk Regular" charset="0"/>
              </a:defRPr>
            </a:lvl5pPr>
          </a:lstStyle>
          <a:p>
            <a:pPr lvl="0"/>
            <a:r>
              <a:rPr lang="en-GB"/>
              <a:t>Click to edit Master text styles</a:t>
            </a:r>
          </a:p>
        </p:txBody>
      </p:sp>
      <p:sp>
        <p:nvSpPr>
          <p:cNvPr id="32" name="Text Placeholder 11"/>
          <p:cNvSpPr>
            <a:spLocks noGrp="1"/>
          </p:cNvSpPr>
          <p:nvPr>
            <p:ph type="body" sz="quarter" idx="13"/>
          </p:nvPr>
        </p:nvSpPr>
        <p:spPr>
          <a:xfrm>
            <a:off x="839788" y="2349500"/>
            <a:ext cx="5253037" cy="1179810"/>
          </a:xfrm>
          <a:prstGeom prst="rect">
            <a:avLst/>
          </a:prstGeom>
        </p:spPr>
        <p:txBody>
          <a:bodyPr>
            <a:spAutoFit/>
          </a:bodyPr>
          <a:lstStyle>
            <a:lvl1pPr marL="0" indent="0">
              <a:spcBef>
                <a:spcPts val="1000"/>
              </a:spcBef>
              <a:buFontTx/>
              <a:buNone/>
              <a:defRPr sz="1200">
                <a:solidFill>
                  <a:schemeClr val="bg1"/>
                </a:solidFill>
                <a:latin typeface="Px Grotesk Regular" charset="0"/>
                <a:ea typeface="Px Grotesk Regular" charset="0"/>
                <a:cs typeface="Px Grotesk Regular" charset="0"/>
              </a:defRPr>
            </a:lvl1pPr>
            <a:lvl2pPr marL="628650" indent="-171450">
              <a:spcBef>
                <a:spcPts val="500"/>
              </a:spcBef>
              <a:buFont typeface="Arial" charset="0"/>
              <a:buChar char="•"/>
              <a:defRPr sz="1200">
                <a:solidFill>
                  <a:schemeClr val="bg1"/>
                </a:solidFill>
                <a:latin typeface="Px Grotesk Regular" charset="0"/>
                <a:ea typeface="Px Grotesk Regular" charset="0"/>
                <a:cs typeface="Px Grotesk Regular" charset="0"/>
              </a:defRPr>
            </a:lvl2pPr>
            <a:lvl3pPr marL="1085850" indent="-171450">
              <a:spcBef>
                <a:spcPts val="500"/>
              </a:spcBef>
              <a:buFont typeface="Arial" charset="0"/>
              <a:buChar char="•"/>
              <a:defRPr sz="1200">
                <a:solidFill>
                  <a:schemeClr val="bg1"/>
                </a:solidFill>
                <a:latin typeface="Px Grotesk Regular" charset="0"/>
                <a:ea typeface="Px Grotesk Regular" charset="0"/>
                <a:cs typeface="Px Grotesk Regular" charset="0"/>
              </a:defRPr>
            </a:lvl3pPr>
            <a:lvl4pPr marL="1543050" indent="-171450">
              <a:spcBef>
                <a:spcPts val="500"/>
              </a:spcBef>
              <a:buFont typeface="Arial" charset="0"/>
              <a:buChar char="•"/>
              <a:defRPr sz="1200">
                <a:solidFill>
                  <a:schemeClr val="bg1"/>
                </a:solidFill>
                <a:latin typeface="Px Grotesk Regular" charset="0"/>
                <a:ea typeface="Px Grotesk Regular" charset="0"/>
                <a:cs typeface="Px Grotesk Regular" charset="0"/>
              </a:defRPr>
            </a:lvl4pPr>
            <a:lvl5pPr marL="2000250" indent="-171450">
              <a:spcBef>
                <a:spcPts val="500"/>
              </a:spcBef>
              <a:buFont typeface="Arial" charset="0"/>
              <a:buChar char="•"/>
              <a:defRPr sz="1200">
                <a:solidFill>
                  <a:schemeClr val="bg1"/>
                </a:solidFill>
                <a:latin typeface="Px Grotesk Regular" charset="0"/>
                <a:ea typeface="Px Grotesk Regular" charset="0"/>
                <a:cs typeface="Px Grotesk Regular"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7283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3CFB55-44C4-E24F-9B59-0D9CBC59AA48}"/>
              </a:ext>
            </a:extLst>
          </p:cNvPr>
          <p:cNvPicPr>
            <a:picLocks noChangeAspect="1"/>
          </p:cNvPicPr>
          <p:nvPr userDrawn="1"/>
        </p:nvPicPr>
        <p:blipFill>
          <a:blip r:embed="rId2"/>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8A6BFD9-C9B2-E74C-8E1D-A85AFE19031A}"/>
              </a:ext>
            </a:extLst>
          </p:cNvPr>
          <p:cNvSpPr>
            <a:spLocks noGrp="1"/>
          </p:cNvSpPr>
          <p:nvPr>
            <p:ph type="ctrTitle" hasCustomPrompt="1"/>
          </p:nvPr>
        </p:nvSpPr>
        <p:spPr>
          <a:xfrm>
            <a:off x="786063" y="480971"/>
            <a:ext cx="7724274" cy="2387600"/>
          </a:xfrm>
        </p:spPr>
        <p:txBody>
          <a:bodyPr anchor="b">
            <a:normAutofit/>
          </a:bodyPr>
          <a:lstStyle>
            <a:lvl1pPr algn="l">
              <a:defRPr lang="en-NZ" sz="6400" b="1" smtClean="0">
                <a:solidFill>
                  <a:schemeClr val="tx1"/>
                </a:solidFill>
                <a:effectLst/>
              </a:defRPr>
            </a:lvl1pPr>
          </a:lstStyle>
          <a:p>
            <a:r>
              <a:rPr lang="en-NZ" b="1">
                <a:solidFill>
                  <a:srgbClr val="CDEBEF"/>
                </a:solidFill>
                <a:effectLst/>
                <a:latin typeface="Arial" panose="020B0604020202020204" pitchFamily="34" charset="0"/>
              </a:rPr>
              <a:t>COVER PAGE OPTION TWO</a:t>
            </a:r>
            <a:endParaRPr lang="en-NZ">
              <a:solidFill>
                <a:srgbClr val="CDEBEF"/>
              </a:solidFill>
              <a:effectLst/>
              <a:latin typeface="Arial" panose="020B0604020202020204" pitchFamily="34" charset="0"/>
            </a:endParaRPr>
          </a:p>
        </p:txBody>
      </p:sp>
      <p:sp>
        <p:nvSpPr>
          <p:cNvPr id="16" name="Text Placeholder 15">
            <a:extLst>
              <a:ext uri="{FF2B5EF4-FFF2-40B4-BE49-F238E27FC236}">
                <a16:creationId xmlns:a16="http://schemas.microsoft.com/office/drawing/2014/main" id="{C8BAB750-98F9-D145-AFF8-ECA56CC31F99}"/>
              </a:ext>
            </a:extLst>
          </p:cNvPr>
          <p:cNvSpPr>
            <a:spLocks noGrp="1"/>
          </p:cNvSpPr>
          <p:nvPr>
            <p:ph type="body" sz="quarter" idx="10"/>
          </p:nvPr>
        </p:nvSpPr>
        <p:spPr>
          <a:xfrm>
            <a:off x="758031" y="3083719"/>
            <a:ext cx="7780337" cy="690562"/>
          </a:xfrm>
        </p:spPr>
        <p:txBody>
          <a:bodyPr>
            <a:normAutofit/>
          </a:bodyPr>
          <a:lstStyle>
            <a:lvl1pPr marL="0" indent="0">
              <a:buNone/>
              <a:defRPr sz="2000" b="1">
                <a:solidFill>
                  <a:schemeClr val="bg2"/>
                </a:solidFill>
              </a:defRPr>
            </a:lvl1pPr>
          </a:lstStyle>
          <a:p>
            <a:pPr lvl="0"/>
            <a:r>
              <a:rPr lang="en-US"/>
              <a:t>Click to edit Master text styles</a:t>
            </a:r>
          </a:p>
        </p:txBody>
      </p:sp>
      <p:sp>
        <p:nvSpPr>
          <p:cNvPr id="19" name="Date Placeholder 3">
            <a:extLst>
              <a:ext uri="{FF2B5EF4-FFF2-40B4-BE49-F238E27FC236}">
                <a16:creationId xmlns:a16="http://schemas.microsoft.com/office/drawing/2014/main" id="{81D71ECB-95FF-844F-BDD6-C4E7A5628E83}"/>
              </a:ext>
            </a:extLst>
          </p:cNvPr>
          <p:cNvSpPr>
            <a:spLocks noGrp="1"/>
          </p:cNvSpPr>
          <p:nvPr>
            <p:ph type="dt" sz="half" idx="11"/>
          </p:nvPr>
        </p:nvSpPr>
        <p:spPr>
          <a:xfrm>
            <a:off x="758031" y="3429000"/>
            <a:ext cx="9143999" cy="365125"/>
          </a:xfrm>
        </p:spPr>
        <p:txBody>
          <a:bodyPr/>
          <a:lstStyle>
            <a:lvl1pPr algn="l">
              <a:defRPr sz="2400" b="1">
                <a:solidFill>
                  <a:schemeClr val="bg2"/>
                </a:solidFill>
              </a:defRPr>
            </a:lvl1pPr>
          </a:lstStyle>
          <a:p>
            <a:fld id="{760D1E2C-25B0-4F41-B0D0-99B7BBE766BA}" type="datetimeFigureOut">
              <a:rPr lang="en-US" smtClean="0"/>
              <a:pPr/>
              <a:t>9/26/2023</a:t>
            </a:fld>
            <a:endParaRPr lang="en-US"/>
          </a:p>
        </p:txBody>
      </p:sp>
    </p:spTree>
    <p:extLst>
      <p:ext uri="{BB962C8B-B14F-4D97-AF65-F5344CB8AC3E}">
        <p14:creationId xmlns:p14="http://schemas.microsoft.com/office/powerpoint/2010/main" val="2029013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_1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333FD-53CF-244F-8489-8FA000A51B64}"/>
              </a:ext>
            </a:extLst>
          </p:cNvPr>
          <p:cNvPicPr>
            <a:picLocks noChangeAspect="1"/>
          </p:cNvPicPr>
          <p:nvPr userDrawn="1"/>
        </p:nvPicPr>
        <p:blipFill>
          <a:blip r:embed="rId2"/>
          <a:stretch>
            <a:fillRect/>
          </a:stretch>
        </p:blipFill>
        <p:spPr>
          <a:xfrm>
            <a:off x="0" y="0"/>
            <a:ext cx="5994400" cy="6858000"/>
          </a:xfrm>
          <a:prstGeom prst="rect">
            <a:avLst/>
          </a:prstGeom>
        </p:spPr>
      </p:pic>
      <p:sp>
        <p:nvSpPr>
          <p:cNvPr id="2" name="Title 1">
            <a:extLst>
              <a:ext uri="{FF2B5EF4-FFF2-40B4-BE49-F238E27FC236}">
                <a16:creationId xmlns:a16="http://schemas.microsoft.com/office/drawing/2014/main" id="{F715230C-F485-5344-B8E0-03253F16D421}"/>
              </a:ext>
            </a:extLst>
          </p:cNvPr>
          <p:cNvSpPr>
            <a:spLocks noGrp="1"/>
          </p:cNvSpPr>
          <p:nvPr>
            <p:ph type="title" hasCustomPrompt="1"/>
          </p:nvPr>
        </p:nvSpPr>
        <p:spPr>
          <a:xfrm>
            <a:off x="6713620" y="2638926"/>
            <a:ext cx="4786229" cy="2348665"/>
          </a:xfrm>
        </p:spPr>
        <p:txBody>
          <a:bodyPr anchor="t">
            <a:normAutofit/>
          </a:bodyPr>
          <a:lstStyle>
            <a:lvl1pPr>
              <a:defRPr sz="5500">
                <a:solidFill>
                  <a:schemeClr val="accent3"/>
                </a:solidFill>
              </a:defRPr>
            </a:lvl1pPr>
          </a:lstStyle>
          <a:p>
            <a:r>
              <a:rPr lang="en-GB"/>
              <a:t>Divider page option one</a:t>
            </a:r>
            <a:endParaRPr lang="en-US"/>
          </a:p>
        </p:txBody>
      </p:sp>
    </p:spTree>
    <p:extLst>
      <p:ext uri="{BB962C8B-B14F-4D97-AF65-F5344CB8AC3E}">
        <p14:creationId xmlns:p14="http://schemas.microsoft.com/office/powerpoint/2010/main" val="1435690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_2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27F593-37D0-D547-9302-7B93D3FBBB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44B6746-019B-394B-B840-5C421AFE36B5}"/>
              </a:ext>
            </a:extLst>
          </p:cNvPr>
          <p:cNvSpPr>
            <a:spLocks noGrp="1"/>
          </p:cNvSpPr>
          <p:nvPr>
            <p:ph type="title" hasCustomPrompt="1"/>
          </p:nvPr>
        </p:nvSpPr>
        <p:spPr>
          <a:xfrm>
            <a:off x="1152609" y="429126"/>
            <a:ext cx="4526296" cy="5999747"/>
          </a:xfrm>
        </p:spPr>
        <p:txBody>
          <a:bodyPr>
            <a:normAutofit/>
          </a:bodyPr>
          <a:lstStyle>
            <a:lvl1pPr>
              <a:defRPr sz="5500"/>
            </a:lvl1pPr>
          </a:lstStyle>
          <a:p>
            <a:r>
              <a:rPr lang="en-GB"/>
              <a:t>DIVIDER PAGE OPTION TWO (A)</a:t>
            </a:r>
            <a:endParaRPr lang="en-US"/>
          </a:p>
        </p:txBody>
      </p:sp>
    </p:spTree>
    <p:extLst>
      <p:ext uri="{BB962C8B-B14F-4D97-AF65-F5344CB8AC3E}">
        <p14:creationId xmlns:p14="http://schemas.microsoft.com/office/powerpoint/2010/main" val="2364969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AC637-2226-A54F-B2DE-5D02C43D87CA}"/>
              </a:ext>
            </a:extLst>
          </p:cNvPr>
          <p:cNvPicPr>
            <a:picLocks noChangeAspect="1"/>
          </p:cNvPicPr>
          <p:nvPr userDrawn="1"/>
        </p:nvPicPr>
        <p:blipFill>
          <a:blip r:embed="rId2"/>
          <a:stretch>
            <a:fillRect/>
          </a:stretch>
        </p:blipFill>
        <p:spPr>
          <a:xfrm>
            <a:off x="7979396" y="0"/>
            <a:ext cx="4212603" cy="5029200"/>
          </a:xfrm>
          <a:prstGeom prst="rect">
            <a:avLst/>
          </a:prstGeom>
        </p:spPr>
      </p:pic>
      <p:sp>
        <p:nvSpPr>
          <p:cNvPr id="11" name="Text Placeholder 10">
            <a:extLst>
              <a:ext uri="{FF2B5EF4-FFF2-40B4-BE49-F238E27FC236}">
                <a16:creationId xmlns:a16="http://schemas.microsoft.com/office/drawing/2014/main" id="{CA34AE92-42F8-9C49-AC1B-479290E3D9C7}"/>
              </a:ext>
            </a:extLst>
          </p:cNvPr>
          <p:cNvSpPr>
            <a:spLocks noGrp="1"/>
          </p:cNvSpPr>
          <p:nvPr>
            <p:ph type="body" sz="quarter" idx="14" hasCustomPrompt="1"/>
          </p:nvPr>
        </p:nvSpPr>
        <p:spPr>
          <a:xfrm>
            <a:off x="814137" y="782219"/>
            <a:ext cx="10335126" cy="753979"/>
          </a:xfrm>
        </p:spPr>
        <p:txBody>
          <a:bodyPr>
            <a:noAutofit/>
          </a:bodyPr>
          <a:lstStyle>
            <a:lvl1pPr marL="0" indent="0">
              <a:buNone/>
              <a:defRPr sz="5000" b="1">
                <a:solidFill>
                  <a:schemeClr val="tx2"/>
                </a:solidFill>
              </a:defRPr>
            </a:lvl1pPr>
          </a:lstStyle>
          <a:p>
            <a:pPr lvl="0"/>
            <a:r>
              <a:rPr lang="en-GB"/>
              <a:t>Heading</a:t>
            </a:r>
          </a:p>
        </p:txBody>
      </p:sp>
      <p:sp>
        <p:nvSpPr>
          <p:cNvPr id="13" name="Text Placeholder 12">
            <a:extLst>
              <a:ext uri="{FF2B5EF4-FFF2-40B4-BE49-F238E27FC236}">
                <a16:creationId xmlns:a16="http://schemas.microsoft.com/office/drawing/2014/main" id="{4197B82A-BCB6-4E49-BD01-8BDF288185F0}"/>
              </a:ext>
            </a:extLst>
          </p:cNvPr>
          <p:cNvSpPr>
            <a:spLocks noGrp="1"/>
          </p:cNvSpPr>
          <p:nvPr>
            <p:ph type="body" sz="quarter" idx="15"/>
          </p:nvPr>
        </p:nvSpPr>
        <p:spPr>
          <a:xfrm>
            <a:off x="814138" y="2125244"/>
            <a:ext cx="5017168" cy="3950537"/>
          </a:xfrm>
        </p:spPr>
        <p:txBody>
          <a:bodyPr/>
          <a:lstStyle>
            <a:lvl1pPr marL="0" indent="0">
              <a:buNone/>
              <a:defRPr sz="2600" b="1"/>
            </a:lvl1pPr>
            <a:lvl2pPr marL="457200" indent="0">
              <a:buNone/>
              <a:defRPr>
                <a:solidFill>
                  <a:schemeClr val="bg2"/>
                </a:solidFill>
              </a:defRPr>
            </a:lvl2pPr>
          </a:lstStyle>
          <a:p>
            <a:pPr lvl="0"/>
            <a:r>
              <a:rPr lang="en-US"/>
              <a:t>Click to edit Master text styles</a:t>
            </a:r>
          </a:p>
        </p:txBody>
      </p:sp>
      <p:sp>
        <p:nvSpPr>
          <p:cNvPr id="15" name="Text Placeholder 14">
            <a:extLst>
              <a:ext uri="{FF2B5EF4-FFF2-40B4-BE49-F238E27FC236}">
                <a16:creationId xmlns:a16="http://schemas.microsoft.com/office/drawing/2014/main" id="{E52DF885-1649-5A48-85F5-F398B30576DB}"/>
              </a:ext>
            </a:extLst>
          </p:cNvPr>
          <p:cNvSpPr>
            <a:spLocks noGrp="1"/>
          </p:cNvSpPr>
          <p:nvPr>
            <p:ph type="body" sz="quarter" idx="16"/>
          </p:nvPr>
        </p:nvSpPr>
        <p:spPr>
          <a:xfrm>
            <a:off x="6132095" y="2125243"/>
            <a:ext cx="5017168" cy="3950537"/>
          </a:xfrm>
        </p:spPr>
        <p:txBody>
          <a:bodyPr>
            <a:normAutofit/>
          </a:bodyPr>
          <a:lstStyle>
            <a:lvl1pPr>
              <a:defRPr sz="24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525876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and image_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F6608C-7A3D-D246-B47B-4AF3B9746D28}"/>
              </a:ext>
            </a:extLst>
          </p:cNvPr>
          <p:cNvPicPr>
            <a:picLocks noChangeAspect="1"/>
          </p:cNvPicPr>
          <p:nvPr userDrawn="1"/>
        </p:nvPicPr>
        <p:blipFill>
          <a:blip r:embed="rId2"/>
          <a:stretch>
            <a:fillRect/>
          </a:stretch>
        </p:blipFill>
        <p:spPr>
          <a:xfrm>
            <a:off x="7404100" y="0"/>
            <a:ext cx="4787900"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4944979" cy="753979"/>
          </a:xfrm>
        </p:spPr>
        <p:txBody>
          <a:bodyPr>
            <a:noAutofit/>
          </a:bodyPr>
          <a:lstStyle>
            <a:lvl1pPr marL="0" indent="0">
              <a:buNone/>
              <a:defRPr sz="5000" b="1">
                <a:solidFill>
                  <a:schemeClr val="tx2"/>
                </a:solidFill>
              </a:defRPr>
            </a:lvl1pPr>
          </a:lstStyle>
          <a:p>
            <a:pPr lvl="0"/>
            <a:r>
              <a:rPr lang="en-GB"/>
              <a:t>Heading</a:t>
            </a:r>
          </a:p>
        </p:txBody>
      </p:sp>
      <p:sp>
        <p:nvSpPr>
          <p:cNvPr id="18" name="Picture Placeholder 17">
            <a:extLst>
              <a:ext uri="{FF2B5EF4-FFF2-40B4-BE49-F238E27FC236}">
                <a16:creationId xmlns:a16="http://schemas.microsoft.com/office/drawing/2014/main" id="{8E2D0EF0-0639-F24A-8776-BDEA2DA54F8C}"/>
              </a:ext>
            </a:extLst>
          </p:cNvPr>
          <p:cNvSpPr>
            <a:spLocks noGrp="1"/>
          </p:cNvSpPr>
          <p:nvPr>
            <p:ph type="pic" sz="quarter" idx="17"/>
          </p:nvPr>
        </p:nvSpPr>
        <p:spPr>
          <a:xfrm>
            <a:off x="814138" y="2124826"/>
            <a:ext cx="10487276" cy="3826711"/>
          </a:xfrm>
        </p:spPr>
        <p:txBody>
          <a:bodyPr/>
          <a:lstStyle/>
          <a:p>
            <a:r>
              <a:rPr lang="en-US"/>
              <a:t>Click icon to add picture</a:t>
            </a:r>
          </a:p>
        </p:txBody>
      </p:sp>
    </p:spTree>
    <p:extLst>
      <p:ext uri="{BB962C8B-B14F-4D97-AF65-F5344CB8AC3E}">
        <p14:creationId xmlns:p14="http://schemas.microsoft.com/office/powerpoint/2010/main" val="1738146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stats/inf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4638C0-0085-7C44-BF6A-6CBEB7EBF618}"/>
              </a:ext>
            </a:extLst>
          </p:cNvPr>
          <p:cNvPicPr>
            <a:picLocks noChangeAspect="1"/>
          </p:cNvPicPr>
          <p:nvPr userDrawn="1"/>
        </p:nvPicPr>
        <p:blipFill>
          <a:blip r:embed="rId2"/>
          <a:stretch>
            <a:fillRect/>
          </a:stretch>
        </p:blipFill>
        <p:spPr>
          <a:xfrm>
            <a:off x="0" y="901700"/>
            <a:ext cx="12192000" cy="5956300"/>
          </a:xfrm>
          <a:prstGeom prst="rect">
            <a:avLst/>
          </a:prstGeom>
        </p:spPr>
      </p:pic>
      <p:sp>
        <p:nvSpPr>
          <p:cNvPr id="13" name="Text Placeholder 13">
            <a:extLst>
              <a:ext uri="{FF2B5EF4-FFF2-40B4-BE49-F238E27FC236}">
                <a16:creationId xmlns:a16="http://schemas.microsoft.com/office/drawing/2014/main" id="{08449011-4DB6-7843-A7BF-92C8DD091788}"/>
              </a:ext>
            </a:extLst>
          </p:cNvPr>
          <p:cNvSpPr>
            <a:spLocks noGrp="1"/>
          </p:cNvSpPr>
          <p:nvPr>
            <p:ph type="body" sz="quarter" idx="17"/>
          </p:nvPr>
        </p:nvSpPr>
        <p:spPr>
          <a:xfrm>
            <a:off x="8323596" y="3481137"/>
            <a:ext cx="2627395" cy="2273969"/>
          </a:xfrm>
        </p:spPr>
        <p:txBody>
          <a:bodyPr>
            <a:normAutofit/>
          </a:bodyPr>
          <a:lstStyle>
            <a:lvl1pPr marL="0" indent="0" algn="ctr">
              <a:buNone/>
              <a:defRPr sz="2400" b="1">
                <a:solidFill>
                  <a:schemeClr val="accent4"/>
                </a:solidFill>
              </a:defRPr>
            </a:lvl1pPr>
            <a:lvl2pPr marL="457200" indent="0">
              <a:buNone/>
              <a:defRPr/>
            </a:lvl2pPr>
          </a:lstStyle>
          <a:p>
            <a:pPr lvl="0"/>
            <a:r>
              <a:rPr lang="en-US"/>
              <a:t>Click to edit Master text styles</a:t>
            </a:r>
          </a:p>
        </p:txBody>
      </p:sp>
      <p:sp>
        <p:nvSpPr>
          <p:cNvPr id="14" name="Text Placeholder 13">
            <a:extLst>
              <a:ext uri="{FF2B5EF4-FFF2-40B4-BE49-F238E27FC236}">
                <a16:creationId xmlns:a16="http://schemas.microsoft.com/office/drawing/2014/main" id="{0A9B624A-E79B-1D4C-8FBE-83631AE8F9DC}"/>
              </a:ext>
            </a:extLst>
          </p:cNvPr>
          <p:cNvSpPr>
            <a:spLocks noGrp="1"/>
          </p:cNvSpPr>
          <p:nvPr>
            <p:ph type="body" sz="quarter" idx="18"/>
          </p:nvPr>
        </p:nvSpPr>
        <p:spPr>
          <a:xfrm>
            <a:off x="4778291" y="3481137"/>
            <a:ext cx="2627395" cy="2273969"/>
          </a:xfrm>
        </p:spPr>
        <p:txBody>
          <a:bodyPr>
            <a:normAutofit/>
          </a:bodyPr>
          <a:lstStyle>
            <a:lvl1pPr marL="0" indent="0" algn="ctr">
              <a:buNone/>
              <a:defRPr sz="2400" b="1">
                <a:solidFill>
                  <a:schemeClr val="accent1"/>
                </a:solidFill>
              </a:defRPr>
            </a:lvl1pPr>
            <a:lvl2pPr marL="457200" indent="0">
              <a:buNone/>
              <a:defRPr/>
            </a:lvl2pPr>
          </a:lstStyle>
          <a:p>
            <a:pPr lvl="0"/>
            <a:r>
              <a:rPr lang="en-US"/>
              <a:t>Click to edit Master text styles</a:t>
            </a:r>
          </a:p>
        </p:txBody>
      </p:sp>
      <p:sp>
        <p:nvSpPr>
          <p:cNvPr id="15" name="Text Placeholder 13">
            <a:extLst>
              <a:ext uri="{FF2B5EF4-FFF2-40B4-BE49-F238E27FC236}">
                <a16:creationId xmlns:a16="http://schemas.microsoft.com/office/drawing/2014/main" id="{3539133A-E48F-E74B-9BF0-B73EB9D4B6C2}"/>
              </a:ext>
            </a:extLst>
          </p:cNvPr>
          <p:cNvSpPr>
            <a:spLocks noGrp="1"/>
          </p:cNvSpPr>
          <p:nvPr>
            <p:ph type="body" sz="quarter" idx="19"/>
          </p:nvPr>
        </p:nvSpPr>
        <p:spPr>
          <a:xfrm>
            <a:off x="1241007" y="3481137"/>
            <a:ext cx="2627395" cy="2273969"/>
          </a:xfrm>
        </p:spPr>
        <p:txBody>
          <a:bodyPr>
            <a:normAutofit/>
          </a:bodyPr>
          <a:lstStyle>
            <a:lvl1pPr marL="0" indent="0" algn="ctr">
              <a:buNone/>
              <a:defRPr sz="2400" b="1">
                <a:solidFill>
                  <a:schemeClr val="accent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316741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B03D34-2D18-FE43-A1C1-F8901428DB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C9DBD6B0-5AD0-734E-8148-EE19B3630633}"/>
              </a:ext>
            </a:extLst>
          </p:cNvPr>
          <p:cNvSpPr>
            <a:spLocks noGrp="1"/>
          </p:cNvSpPr>
          <p:nvPr>
            <p:ph type="body" sz="quarter" idx="10" hasCustomPrompt="1"/>
          </p:nvPr>
        </p:nvSpPr>
        <p:spPr>
          <a:xfrm>
            <a:off x="938213" y="1508125"/>
            <a:ext cx="10331450" cy="3833813"/>
          </a:xfrm>
        </p:spPr>
        <p:txBody>
          <a:bodyPr anchor="ctr">
            <a:normAutofit/>
          </a:bodyPr>
          <a:lstStyle>
            <a:lvl1pPr marL="0" indent="0" algn="ctr">
              <a:buNone/>
              <a:defRPr sz="6000" b="1">
                <a:solidFill>
                  <a:schemeClr val="accent1"/>
                </a:solidFill>
              </a:defRPr>
            </a:lvl1pPr>
          </a:lstStyle>
          <a:p>
            <a:pPr lvl="0"/>
            <a:r>
              <a:rPr lang="en-GB"/>
              <a:t>Quote here</a:t>
            </a:r>
            <a:endParaRPr lang="en-US"/>
          </a:p>
        </p:txBody>
      </p:sp>
    </p:spTree>
    <p:extLst>
      <p:ext uri="{BB962C8B-B14F-4D97-AF65-F5344CB8AC3E}">
        <p14:creationId xmlns:p14="http://schemas.microsoft.com/office/powerpoint/2010/main" val="2752218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3 White background">
    <p:spTree>
      <p:nvGrpSpPr>
        <p:cNvPr id="1" name=""/>
        <p:cNvGrpSpPr/>
        <p:nvPr/>
      </p:nvGrpSpPr>
      <p:grpSpPr>
        <a:xfrm>
          <a:off x="0" y="0"/>
          <a:ext cx="0" cy="0"/>
          <a:chOff x="0" y="0"/>
          <a:chExt cx="0" cy="0"/>
        </a:xfrm>
      </p:grpSpPr>
      <p:sp>
        <p:nvSpPr>
          <p:cNvPr id="2" name="Title 1"/>
          <p:cNvSpPr>
            <a:spLocks noGrp="1"/>
          </p:cNvSpPr>
          <p:nvPr>
            <p:ph type="title"/>
          </p:nvPr>
        </p:nvSpPr>
        <p:spPr>
          <a:xfrm>
            <a:off x="839788" y="549274"/>
            <a:ext cx="10477500" cy="387798"/>
          </a:xfrm>
          <a:prstGeom prst="rect">
            <a:avLst/>
          </a:prstGeom>
        </p:spPr>
        <p:txBody>
          <a:bodyPr>
            <a:spAutoFit/>
          </a:bodyPr>
          <a:lstStyle>
            <a:lvl1pPr>
              <a:defRPr sz="2800"/>
            </a:lvl1pPr>
          </a:lstStyle>
          <a:p>
            <a:r>
              <a:rPr lang="en-GB"/>
              <a:t>Click to edit Master title style</a:t>
            </a:r>
            <a:endParaRPr lang="en-US"/>
          </a:p>
        </p:txBody>
      </p:sp>
      <p:sp>
        <p:nvSpPr>
          <p:cNvPr id="4" name="Slide Number Placeholder 3"/>
          <p:cNvSpPr>
            <a:spLocks noGrp="1"/>
          </p:cNvSpPr>
          <p:nvPr>
            <p:ph type="sldNum" sz="quarter" idx="11"/>
          </p:nvPr>
        </p:nvSpPr>
        <p:spPr/>
        <p:txBody>
          <a:bodyPr/>
          <a:lstStyle/>
          <a:p>
            <a:fld id="{F8EC06A5-B644-6E4E-9ED0-0289C5DD937B}" type="slidenum">
              <a:rPr lang="en-US" smtClean="0"/>
              <a:t>‹#›</a:t>
            </a:fld>
            <a:endParaRPr lang="en-US"/>
          </a:p>
        </p:txBody>
      </p:sp>
      <p:sp>
        <p:nvSpPr>
          <p:cNvPr id="8" name="Text Placeholder 7"/>
          <p:cNvSpPr>
            <a:spLocks noGrp="1"/>
          </p:cNvSpPr>
          <p:nvPr>
            <p:ph type="body" sz="quarter" idx="12"/>
          </p:nvPr>
        </p:nvSpPr>
        <p:spPr>
          <a:xfrm>
            <a:off x="839788" y="1376363"/>
            <a:ext cx="5253037" cy="338554"/>
          </a:xfrm>
          <a:prstGeom prst="rect">
            <a:avLst/>
          </a:prstGeom>
        </p:spPr>
        <p:txBody>
          <a:bodyPr>
            <a:spAutoFit/>
          </a:bodyPr>
          <a:lstStyle>
            <a:lvl1pPr>
              <a:defRPr sz="1600" b="0" i="0">
                <a:solidFill>
                  <a:schemeClr val="bg2"/>
                </a:solidFill>
                <a:latin typeface="Arial" panose="020B0604020202020204" pitchFamily="34" charset="0"/>
                <a:ea typeface="Arial" panose="020B0604020202020204" pitchFamily="34" charset="0"/>
                <a:cs typeface="Arial" panose="020B0604020202020204" pitchFamily="34" charset="0"/>
              </a:defRPr>
            </a:lvl1pPr>
            <a:lvl2pPr>
              <a:defRPr sz="1600" b="0" i="0">
                <a:solidFill>
                  <a:schemeClr val="bg2"/>
                </a:solidFill>
                <a:latin typeface="Px Grotesk Regular" charset="0"/>
                <a:ea typeface="Px Grotesk Regular" charset="0"/>
                <a:cs typeface="Px Grotesk Regular" charset="0"/>
              </a:defRPr>
            </a:lvl2pPr>
            <a:lvl3pPr>
              <a:defRPr sz="1600" b="0" i="0">
                <a:solidFill>
                  <a:schemeClr val="bg2"/>
                </a:solidFill>
                <a:latin typeface="Px Grotesk Regular" charset="0"/>
                <a:ea typeface="Px Grotesk Regular" charset="0"/>
                <a:cs typeface="Px Grotesk Regular" charset="0"/>
              </a:defRPr>
            </a:lvl3pPr>
            <a:lvl4pPr>
              <a:defRPr sz="1600" b="0" i="0">
                <a:solidFill>
                  <a:schemeClr val="bg2"/>
                </a:solidFill>
                <a:latin typeface="Px Grotesk Regular" charset="0"/>
                <a:ea typeface="Px Grotesk Regular" charset="0"/>
                <a:cs typeface="Px Grotesk Regular" charset="0"/>
              </a:defRPr>
            </a:lvl4pPr>
            <a:lvl5pPr>
              <a:defRPr sz="1600" b="0" i="0">
                <a:solidFill>
                  <a:schemeClr val="bg2"/>
                </a:solidFill>
                <a:latin typeface="Px Grotesk Regular" charset="0"/>
                <a:ea typeface="Px Grotesk Regular" charset="0"/>
                <a:cs typeface="Px Grotesk Regular" charset="0"/>
              </a:defRPr>
            </a:lvl5pPr>
          </a:lstStyle>
          <a:p>
            <a:pPr lvl="0"/>
            <a:r>
              <a:rPr lang="en-GB"/>
              <a:t>Click to edit Master text styles</a:t>
            </a:r>
          </a:p>
        </p:txBody>
      </p:sp>
      <p:sp>
        <p:nvSpPr>
          <p:cNvPr id="7" name="Text Placeholder 6"/>
          <p:cNvSpPr>
            <a:spLocks noGrp="1"/>
          </p:cNvSpPr>
          <p:nvPr>
            <p:ph type="body" sz="quarter" idx="13"/>
          </p:nvPr>
        </p:nvSpPr>
        <p:spPr>
          <a:xfrm>
            <a:off x="839787" y="2327275"/>
            <a:ext cx="5253037" cy="23717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8"/>
          <p:cNvSpPr>
            <a:spLocks noGrp="1"/>
          </p:cNvSpPr>
          <p:nvPr>
            <p:ph type="ftr" sz="quarter" idx="14"/>
          </p:nvPr>
        </p:nvSpPr>
        <p:spPr/>
        <p:txBody>
          <a:bodyPr/>
          <a:lstStyle/>
          <a:p>
            <a:r>
              <a:rPr lang="en-US"/>
              <a:t>HEALTH NEW ZEALAND</a:t>
            </a:r>
          </a:p>
        </p:txBody>
      </p:sp>
    </p:spTree>
    <p:extLst>
      <p:ext uri="{BB962C8B-B14F-4D97-AF65-F5344CB8AC3E}">
        <p14:creationId xmlns:p14="http://schemas.microsoft.com/office/powerpoint/2010/main" val="2924806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BA75B0-8DEE-864F-8366-3018AEE7B2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0A1138-0685-AF41-A775-2098C17D0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6772D-A20E-C94C-B691-EEA8EE412E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760D1E2C-25B0-4F41-B0D0-99B7BBE766BA}" type="datetimeFigureOut">
              <a:rPr lang="en-US" smtClean="0"/>
              <a:pPr/>
              <a:t>9/26/2023</a:t>
            </a:fld>
            <a:endParaRPr lang="en-US"/>
          </a:p>
        </p:txBody>
      </p:sp>
      <p:sp>
        <p:nvSpPr>
          <p:cNvPr id="5" name="Footer Placeholder 4">
            <a:extLst>
              <a:ext uri="{FF2B5EF4-FFF2-40B4-BE49-F238E27FC236}">
                <a16:creationId xmlns:a16="http://schemas.microsoft.com/office/drawing/2014/main" id="{F018A630-2D7D-4045-B9B2-19BB61A0A7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B66AD720-42F8-1C4B-9C73-5566967AFD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40F8484-9D1C-2441-8AA2-C328067DF103}" type="slidenum">
              <a:rPr lang="en-US" smtClean="0"/>
              <a:pPr/>
              <a:t>‹#›</a:t>
            </a:fld>
            <a:endParaRPr lang="en-US"/>
          </a:p>
        </p:txBody>
      </p:sp>
    </p:spTree>
    <p:extLst>
      <p:ext uri="{BB962C8B-B14F-4D97-AF65-F5344CB8AC3E}">
        <p14:creationId xmlns:p14="http://schemas.microsoft.com/office/powerpoint/2010/main" val="1447190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 id="2147483666" r:id="rId6"/>
    <p:sldLayoutId id="2147483658" r:id="rId7"/>
    <p:sldLayoutId id="2147483659" r:id="rId8"/>
    <p:sldLayoutId id="2147483668"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25.sv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chart" Target="../charts/chart5.xml"/></Relationships>
</file>

<file path=ppt/slides/_rels/slide3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chart" Target="../charts/char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8C8C9-BF17-41B9-BF72-46A05D052482}"/>
              </a:ext>
            </a:extLst>
          </p:cNvPr>
          <p:cNvSpPr>
            <a:spLocks noGrp="1"/>
          </p:cNvSpPr>
          <p:nvPr>
            <p:ph type="ctrTitle"/>
          </p:nvPr>
        </p:nvSpPr>
        <p:spPr>
          <a:xfrm>
            <a:off x="662455" y="2371053"/>
            <a:ext cx="10702159" cy="2387600"/>
          </a:xfrm>
        </p:spPr>
        <p:txBody>
          <a:bodyPr>
            <a:normAutofit fontScale="90000"/>
          </a:bodyPr>
          <a:lstStyle/>
          <a:p>
            <a:r>
              <a:rPr lang="en-NZ" dirty="0"/>
              <a:t>Recent immunisation Comms &amp; Engagement Research</a:t>
            </a:r>
          </a:p>
        </p:txBody>
      </p:sp>
      <p:sp>
        <p:nvSpPr>
          <p:cNvPr id="3" name="Subtitle 2">
            <a:extLst>
              <a:ext uri="{FF2B5EF4-FFF2-40B4-BE49-F238E27FC236}">
                <a16:creationId xmlns:a16="http://schemas.microsoft.com/office/drawing/2014/main" id="{77C2DE97-AF47-438F-8B12-4FDE3434F0CF}"/>
              </a:ext>
            </a:extLst>
          </p:cNvPr>
          <p:cNvSpPr>
            <a:spLocks noGrp="1"/>
          </p:cNvSpPr>
          <p:nvPr>
            <p:ph type="subTitle" idx="1"/>
          </p:nvPr>
        </p:nvSpPr>
        <p:spPr>
          <a:xfrm>
            <a:off x="752355" y="4758653"/>
            <a:ext cx="9915645" cy="858375"/>
          </a:xfrm>
        </p:spPr>
        <p:txBody>
          <a:bodyPr>
            <a:normAutofit/>
          </a:bodyPr>
          <a:lstStyle/>
          <a:p>
            <a:r>
              <a:rPr lang="en-NZ"/>
              <a:t>22 June 2023</a:t>
            </a:r>
          </a:p>
        </p:txBody>
      </p:sp>
    </p:spTree>
    <p:extLst>
      <p:ext uri="{BB962C8B-B14F-4D97-AF65-F5344CB8AC3E}">
        <p14:creationId xmlns:p14="http://schemas.microsoft.com/office/powerpoint/2010/main" val="3008089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49DAEE-0CA1-442D-9971-FCDD2E51CB97}"/>
              </a:ext>
            </a:extLst>
          </p:cNvPr>
          <p:cNvSpPr>
            <a:spLocks noGrp="1"/>
          </p:cNvSpPr>
          <p:nvPr>
            <p:ph type="body" sz="quarter" idx="14"/>
          </p:nvPr>
        </p:nvSpPr>
        <p:spPr>
          <a:xfrm>
            <a:off x="275021" y="279025"/>
            <a:ext cx="11532666" cy="824946"/>
          </a:xfrm>
        </p:spPr>
        <p:txBody>
          <a:bodyPr/>
          <a:lstStyle/>
          <a:p>
            <a:r>
              <a:rPr lang="en-NZ" sz="2800"/>
              <a:t>About a quarter of the population 18+ feel more negative about immunisations in general because of the last 2 years</a:t>
            </a:r>
          </a:p>
        </p:txBody>
      </p:sp>
      <p:graphicFrame>
        <p:nvGraphicFramePr>
          <p:cNvPr id="7" name="Chart 6">
            <a:extLst>
              <a:ext uri="{FF2B5EF4-FFF2-40B4-BE49-F238E27FC236}">
                <a16:creationId xmlns:a16="http://schemas.microsoft.com/office/drawing/2014/main" id="{8EBCBE3C-C6E2-411D-9D02-01110DB92B4F}"/>
              </a:ext>
            </a:extLst>
          </p:cNvPr>
          <p:cNvGraphicFramePr/>
          <p:nvPr/>
        </p:nvGraphicFramePr>
        <p:xfrm>
          <a:off x="275021" y="1216623"/>
          <a:ext cx="3108259" cy="5064907"/>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a:extLst>
              <a:ext uri="{FF2B5EF4-FFF2-40B4-BE49-F238E27FC236}">
                <a16:creationId xmlns:a16="http://schemas.microsoft.com/office/drawing/2014/main" id="{5C3BFA31-F8CD-4358-A6D4-B8CDB385FD50}"/>
              </a:ext>
            </a:extLst>
          </p:cNvPr>
          <p:cNvSpPr/>
          <p:nvPr/>
        </p:nvSpPr>
        <p:spPr>
          <a:xfrm>
            <a:off x="2415649" y="1384413"/>
            <a:ext cx="318053" cy="824946"/>
          </a:xfrm>
          <a:prstGeom prst="rightBrace">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solidFill>
                <a:srgbClr val="00B050"/>
              </a:solidFill>
            </a:endParaRPr>
          </a:p>
        </p:txBody>
      </p:sp>
      <p:sp>
        <p:nvSpPr>
          <p:cNvPr id="6" name="Right Brace 5">
            <a:extLst>
              <a:ext uri="{FF2B5EF4-FFF2-40B4-BE49-F238E27FC236}">
                <a16:creationId xmlns:a16="http://schemas.microsoft.com/office/drawing/2014/main" id="{CCF459C3-0261-4F2E-8764-E48EBBBCCA29}"/>
              </a:ext>
            </a:extLst>
          </p:cNvPr>
          <p:cNvSpPr/>
          <p:nvPr/>
        </p:nvSpPr>
        <p:spPr>
          <a:xfrm>
            <a:off x="2425587" y="2821575"/>
            <a:ext cx="318053" cy="2167867"/>
          </a:xfrm>
          <a:prstGeom prst="righ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solidFill>
                <a:srgbClr val="00B050"/>
              </a:solidFill>
            </a:endParaRPr>
          </a:p>
        </p:txBody>
      </p:sp>
      <p:sp>
        <p:nvSpPr>
          <p:cNvPr id="4" name="TextBox 3">
            <a:extLst>
              <a:ext uri="{FF2B5EF4-FFF2-40B4-BE49-F238E27FC236}">
                <a16:creationId xmlns:a16="http://schemas.microsoft.com/office/drawing/2014/main" id="{851539FB-3933-4494-A32C-02B60862DE82}"/>
              </a:ext>
            </a:extLst>
          </p:cNvPr>
          <p:cNvSpPr txBox="1"/>
          <p:nvPr/>
        </p:nvSpPr>
        <p:spPr>
          <a:xfrm>
            <a:off x="2753137" y="1658386"/>
            <a:ext cx="1361661" cy="307777"/>
          </a:xfrm>
          <a:prstGeom prst="rect">
            <a:avLst/>
          </a:prstGeom>
          <a:noFill/>
        </p:spPr>
        <p:txBody>
          <a:bodyPr wrap="square" rtlCol="0">
            <a:spAutoFit/>
          </a:bodyPr>
          <a:lstStyle/>
          <a:p>
            <a:r>
              <a:rPr lang="en-NZ" sz="1400" b="1"/>
              <a:t>Net agree: 23%</a:t>
            </a:r>
          </a:p>
        </p:txBody>
      </p:sp>
      <p:sp>
        <p:nvSpPr>
          <p:cNvPr id="8" name="TextBox 7">
            <a:extLst>
              <a:ext uri="{FF2B5EF4-FFF2-40B4-BE49-F238E27FC236}">
                <a16:creationId xmlns:a16="http://schemas.microsoft.com/office/drawing/2014/main" id="{C977DF13-7E9F-4D0D-B652-29E3D6598485}"/>
              </a:ext>
            </a:extLst>
          </p:cNvPr>
          <p:cNvSpPr txBox="1"/>
          <p:nvPr/>
        </p:nvSpPr>
        <p:spPr>
          <a:xfrm>
            <a:off x="2753137" y="3762697"/>
            <a:ext cx="1796279" cy="307777"/>
          </a:xfrm>
          <a:prstGeom prst="rect">
            <a:avLst/>
          </a:prstGeom>
          <a:noFill/>
        </p:spPr>
        <p:txBody>
          <a:bodyPr wrap="square" rtlCol="0">
            <a:spAutoFit/>
          </a:bodyPr>
          <a:lstStyle/>
          <a:p>
            <a:r>
              <a:rPr lang="en-NZ" sz="1400" b="1"/>
              <a:t>Net disagree: 57%</a:t>
            </a:r>
          </a:p>
        </p:txBody>
      </p:sp>
      <p:graphicFrame>
        <p:nvGraphicFramePr>
          <p:cNvPr id="5" name="Table 8">
            <a:extLst>
              <a:ext uri="{FF2B5EF4-FFF2-40B4-BE49-F238E27FC236}">
                <a16:creationId xmlns:a16="http://schemas.microsoft.com/office/drawing/2014/main" id="{9466AFB1-ADC0-4C9C-AD56-B05433E2D679}"/>
              </a:ext>
            </a:extLst>
          </p:cNvPr>
          <p:cNvGraphicFramePr>
            <a:graphicFrameLocks noGrp="1"/>
          </p:cNvGraphicFramePr>
          <p:nvPr>
            <p:extLst>
              <p:ext uri="{D42A27DB-BD31-4B8C-83A1-F6EECF244321}">
                <p14:modId xmlns:p14="http://schemas.microsoft.com/office/powerpoint/2010/main" val="343907078"/>
              </p:ext>
            </p:extLst>
          </p:nvPr>
        </p:nvGraphicFramePr>
        <p:xfrm>
          <a:off x="4632046" y="1189861"/>
          <a:ext cx="6969324" cy="1341120"/>
        </p:xfrm>
        <a:graphic>
          <a:graphicData uri="http://schemas.openxmlformats.org/drawingml/2006/table">
            <a:tbl>
              <a:tblPr firstRow="1" bandRow="1">
                <a:tableStyleId>{5C22544A-7EE6-4342-B048-85BDC9FD1C3A}</a:tableStyleId>
              </a:tblPr>
              <a:tblGrid>
                <a:gridCol w="1787306">
                  <a:extLst>
                    <a:ext uri="{9D8B030D-6E8A-4147-A177-3AD203B41FA5}">
                      <a16:colId xmlns:a16="http://schemas.microsoft.com/office/drawing/2014/main" val="1691919050"/>
                    </a:ext>
                  </a:extLst>
                </a:gridCol>
                <a:gridCol w="1075902">
                  <a:extLst>
                    <a:ext uri="{9D8B030D-6E8A-4147-A177-3AD203B41FA5}">
                      <a16:colId xmlns:a16="http://schemas.microsoft.com/office/drawing/2014/main" val="3451746784"/>
                    </a:ext>
                  </a:extLst>
                </a:gridCol>
                <a:gridCol w="1098642">
                  <a:extLst>
                    <a:ext uri="{9D8B030D-6E8A-4147-A177-3AD203B41FA5}">
                      <a16:colId xmlns:a16="http://schemas.microsoft.com/office/drawing/2014/main" val="1203966878"/>
                    </a:ext>
                  </a:extLst>
                </a:gridCol>
                <a:gridCol w="1130641">
                  <a:extLst>
                    <a:ext uri="{9D8B030D-6E8A-4147-A177-3AD203B41FA5}">
                      <a16:colId xmlns:a16="http://schemas.microsoft.com/office/drawing/2014/main" val="3257777479"/>
                    </a:ext>
                  </a:extLst>
                </a:gridCol>
                <a:gridCol w="1876833">
                  <a:extLst>
                    <a:ext uri="{9D8B030D-6E8A-4147-A177-3AD203B41FA5}">
                      <a16:colId xmlns:a16="http://schemas.microsoft.com/office/drawing/2014/main" val="36416594"/>
                    </a:ext>
                  </a:extLst>
                </a:gridCol>
              </a:tblGrid>
              <a:tr h="656452">
                <a:tc>
                  <a:txBody>
                    <a:bodyPr/>
                    <a:lstStyle/>
                    <a:p>
                      <a:endParaRPr lang="en-NZ" sz="1400">
                        <a:solidFill>
                          <a:schemeClr val="tx1"/>
                        </a:solidFill>
                      </a:endParaRPr>
                    </a:p>
                  </a:txBody>
                  <a:tcPr/>
                </a:tc>
                <a:tc>
                  <a:txBody>
                    <a:bodyPr/>
                    <a:lstStyle/>
                    <a:p>
                      <a:pPr algn="ctr"/>
                      <a:r>
                        <a:rPr lang="en-NZ" sz="1400">
                          <a:solidFill>
                            <a:schemeClr val="tx1"/>
                          </a:solidFill>
                        </a:rPr>
                        <a:t>Total</a:t>
                      </a:r>
                    </a:p>
                    <a:p>
                      <a:pPr algn="ctr"/>
                      <a:r>
                        <a:rPr lang="en-NZ" sz="1400">
                          <a:solidFill>
                            <a:schemeClr val="tx1"/>
                          </a:solidFill>
                        </a:rPr>
                        <a:t>n=1,570</a:t>
                      </a:r>
                    </a:p>
                  </a:txBody>
                  <a:tcPr/>
                </a:tc>
                <a:tc>
                  <a:txBody>
                    <a:bodyPr/>
                    <a:lstStyle/>
                    <a:p>
                      <a:pPr algn="ctr"/>
                      <a:r>
                        <a:rPr lang="en-NZ" sz="1400">
                          <a:solidFill>
                            <a:schemeClr val="tx1"/>
                          </a:solidFill>
                        </a:rPr>
                        <a:t>Māori</a:t>
                      </a:r>
                    </a:p>
                    <a:p>
                      <a:pPr algn="ctr"/>
                      <a:r>
                        <a:rPr lang="en-NZ" sz="1400">
                          <a:solidFill>
                            <a:schemeClr val="tx1"/>
                          </a:solidFill>
                        </a:rPr>
                        <a:t>n=298</a:t>
                      </a:r>
                    </a:p>
                  </a:txBody>
                  <a:tcPr/>
                </a:tc>
                <a:tc>
                  <a:txBody>
                    <a:bodyPr/>
                    <a:lstStyle/>
                    <a:p>
                      <a:pPr algn="ctr"/>
                      <a:r>
                        <a:rPr lang="en-NZ" sz="1400">
                          <a:solidFill>
                            <a:schemeClr val="tx1"/>
                          </a:solidFill>
                        </a:rPr>
                        <a:t>Pacific</a:t>
                      </a:r>
                    </a:p>
                    <a:p>
                      <a:pPr algn="ctr"/>
                      <a:r>
                        <a:rPr lang="en-NZ" sz="1400">
                          <a:solidFill>
                            <a:schemeClr val="tx1"/>
                          </a:solidFill>
                        </a:rPr>
                        <a:t>n=112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400">
                          <a:solidFill>
                            <a:schemeClr val="tx1"/>
                          </a:solidFill>
                        </a:rPr>
                        <a:t>Responsible for a disabled child ≤12 years n=68</a:t>
                      </a:r>
                    </a:p>
                  </a:txBody>
                  <a:tcPr/>
                </a:tc>
                <a:extLst>
                  <a:ext uri="{0D108BD9-81ED-4DB2-BD59-A6C34878D82A}">
                    <a16:rowId xmlns:a16="http://schemas.microsoft.com/office/drawing/2014/main" val="3324179281"/>
                  </a:ext>
                </a:extLst>
              </a:tr>
              <a:tr h="295809">
                <a:tc>
                  <a:txBody>
                    <a:bodyPr/>
                    <a:lstStyle/>
                    <a:p>
                      <a:r>
                        <a:rPr lang="en-NZ" sz="1400"/>
                        <a:t>Net agree</a:t>
                      </a:r>
                    </a:p>
                  </a:txBody>
                  <a:tcPr/>
                </a:tc>
                <a:tc>
                  <a:txBody>
                    <a:bodyPr/>
                    <a:lstStyle/>
                    <a:p>
                      <a:pPr algn="ctr"/>
                      <a:r>
                        <a:rPr lang="en-NZ" sz="1400"/>
                        <a:t>23%</a:t>
                      </a:r>
                    </a:p>
                  </a:txBody>
                  <a:tcPr/>
                </a:tc>
                <a:tc>
                  <a:txBody>
                    <a:bodyPr/>
                    <a:lstStyle/>
                    <a:p>
                      <a:pPr algn="ctr"/>
                      <a:r>
                        <a:rPr lang="en-NZ" sz="1400"/>
                        <a:t>28%</a:t>
                      </a:r>
                    </a:p>
                  </a:txBody>
                  <a:tcPr/>
                </a:tc>
                <a:tc>
                  <a:txBody>
                    <a:bodyPr/>
                    <a:lstStyle/>
                    <a:p>
                      <a:pPr algn="ctr"/>
                      <a:r>
                        <a:rPr lang="en-NZ" sz="1400"/>
                        <a:t>29%</a:t>
                      </a:r>
                    </a:p>
                  </a:txBody>
                  <a:tcPr/>
                </a:tc>
                <a:tc>
                  <a:txBody>
                    <a:bodyPr/>
                    <a:lstStyle/>
                    <a:p>
                      <a:pPr algn="ctr"/>
                      <a:r>
                        <a:rPr lang="en-NZ" sz="1400">
                          <a:solidFill>
                            <a:schemeClr val="tx1"/>
                          </a:solidFill>
                        </a:rPr>
                        <a:t>48%</a:t>
                      </a:r>
                    </a:p>
                  </a:txBody>
                  <a:tcPr/>
                </a:tc>
                <a:extLst>
                  <a:ext uri="{0D108BD9-81ED-4DB2-BD59-A6C34878D82A}">
                    <a16:rowId xmlns:a16="http://schemas.microsoft.com/office/drawing/2014/main" val="3371761299"/>
                  </a:ext>
                </a:extLst>
              </a:tr>
              <a:tr h="295809">
                <a:tc>
                  <a:txBody>
                    <a:bodyPr/>
                    <a:lstStyle/>
                    <a:p>
                      <a:r>
                        <a:rPr lang="en-NZ" sz="1400"/>
                        <a:t>Net disagree</a:t>
                      </a:r>
                    </a:p>
                  </a:txBody>
                  <a:tcPr/>
                </a:tc>
                <a:tc>
                  <a:txBody>
                    <a:bodyPr/>
                    <a:lstStyle/>
                    <a:p>
                      <a:pPr algn="ctr"/>
                      <a:r>
                        <a:rPr lang="en-NZ" sz="1400"/>
                        <a:t>57%</a:t>
                      </a:r>
                    </a:p>
                  </a:txBody>
                  <a:tcPr/>
                </a:tc>
                <a:tc>
                  <a:txBody>
                    <a:bodyPr/>
                    <a:lstStyle/>
                    <a:p>
                      <a:pPr algn="ctr"/>
                      <a:r>
                        <a:rPr lang="en-NZ" sz="1400"/>
                        <a:t>51%</a:t>
                      </a:r>
                    </a:p>
                  </a:txBody>
                  <a:tcPr/>
                </a:tc>
                <a:tc>
                  <a:txBody>
                    <a:bodyPr/>
                    <a:lstStyle/>
                    <a:p>
                      <a:pPr algn="ctr"/>
                      <a:r>
                        <a:rPr lang="en-NZ" sz="1400"/>
                        <a:t>36%</a:t>
                      </a:r>
                    </a:p>
                  </a:txBody>
                  <a:tcPr/>
                </a:tc>
                <a:tc>
                  <a:txBody>
                    <a:bodyPr/>
                    <a:lstStyle/>
                    <a:p>
                      <a:pPr algn="ctr"/>
                      <a:r>
                        <a:rPr lang="en-NZ" sz="1400"/>
                        <a:t>29%</a:t>
                      </a:r>
                    </a:p>
                  </a:txBody>
                  <a:tcPr/>
                </a:tc>
                <a:extLst>
                  <a:ext uri="{0D108BD9-81ED-4DB2-BD59-A6C34878D82A}">
                    <a16:rowId xmlns:a16="http://schemas.microsoft.com/office/drawing/2014/main" val="861433720"/>
                  </a:ext>
                </a:extLst>
              </a:tr>
            </a:tbl>
          </a:graphicData>
        </a:graphic>
      </p:graphicFrame>
      <p:grpSp>
        <p:nvGrpSpPr>
          <p:cNvPr id="10" name="Group 9">
            <a:extLst>
              <a:ext uri="{FF2B5EF4-FFF2-40B4-BE49-F238E27FC236}">
                <a16:creationId xmlns:a16="http://schemas.microsoft.com/office/drawing/2014/main" id="{9A10EA92-C869-4377-8BFA-7200456CE988}"/>
              </a:ext>
            </a:extLst>
          </p:cNvPr>
          <p:cNvGrpSpPr/>
          <p:nvPr/>
        </p:nvGrpSpPr>
        <p:grpSpPr>
          <a:xfrm>
            <a:off x="9818245" y="6668231"/>
            <a:ext cx="2365785" cy="200055"/>
            <a:chOff x="1371259" y="6522264"/>
            <a:chExt cx="2365785" cy="200055"/>
          </a:xfrm>
        </p:grpSpPr>
        <p:sp>
          <p:nvSpPr>
            <p:cNvPr id="11" name="Triangle 4">
              <a:extLst>
                <a:ext uri="{FF2B5EF4-FFF2-40B4-BE49-F238E27FC236}">
                  <a16:creationId xmlns:a16="http://schemas.microsoft.com/office/drawing/2014/main" id="{224F19A0-BDEC-4F50-BF9F-384D9BBD1275}"/>
                </a:ext>
              </a:extLst>
            </p:cNvPr>
            <p:cNvSpPr/>
            <p:nvPr/>
          </p:nvSpPr>
          <p:spPr>
            <a:xfrm>
              <a:off x="1371259" y="6524784"/>
              <a:ext cx="197709" cy="16106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riangle 6">
              <a:extLst>
                <a:ext uri="{FF2B5EF4-FFF2-40B4-BE49-F238E27FC236}">
                  <a16:creationId xmlns:a16="http://schemas.microsoft.com/office/drawing/2014/main" id="{81D7BAE3-27FC-4721-88B3-8E1659A45C10}"/>
                </a:ext>
              </a:extLst>
            </p:cNvPr>
            <p:cNvSpPr/>
            <p:nvPr/>
          </p:nvSpPr>
          <p:spPr>
            <a:xfrm rot="10800000">
              <a:off x="1544250" y="6524782"/>
              <a:ext cx="197709" cy="16106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597F140C-BB8D-4B8D-8268-AE5E8177E533}"/>
                </a:ext>
              </a:extLst>
            </p:cNvPr>
            <p:cNvSpPr txBox="1"/>
            <p:nvPr/>
          </p:nvSpPr>
          <p:spPr>
            <a:xfrm>
              <a:off x="1741960" y="6522264"/>
              <a:ext cx="1995084" cy="200055"/>
            </a:xfrm>
            <a:prstGeom prst="rect">
              <a:avLst/>
            </a:prstGeom>
            <a:noFill/>
          </p:spPr>
          <p:txBody>
            <a:bodyPr wrap="square" rtlCol="0">
              <a:spAutoFit/>
            </a:bodyPr>
            <a:lstStyle/>
            <a:p>
              <a:r>
                <a:rPr lang="en-US" sz="700"/>
                <a:t>Significantly </a:t>
              </a:r>
              <a:r>
                <a:rPr lang="en-US" sz="700" b="1">
                  <a:solidFill>
                    <a:srgbClr val="00B050"/>
                  </a:solidFill>
                </a:rPr>
                <a:t>higher</a:t>
              </a:r>
              <a:r>
                <a:rPr lang="en-US" sz="700"/>
                <a:t> /</a:t>
              </a:r>
              <a:r>
                <a:rPr lang="en-US" sz="700" b="1"/>
                <a:t> </a:t>
              </a:r>
              <a:r>
                <a:rPr lang="en-US" sz="700" b="1">
                  <a:solidFill>
                    <a:srgbClr val="FF0000"/>
                  </a:solidFill>
                </a:rPr>
                <a:t>lower </a:t>
              </a:r>
              <a:r>
                <a:rPr lang="en-US" sz="700"/>
                <a:t>than average</a:t>
              </a:r>
            </a:p>
          </p:txBody>
        </p:sp>
      </p:grpSp>
      <p:sp>
        <p:nvSpPr>
          <p:cNvPr id="14" name="Triangle 6">
            <a:extLst>
              <a:ext uri="{FF2B5EF4-FFF2-40B4-BE49-F238E27FC236}">
                <a16:creationId xmlns:a16="http://schemas.microsoft.com/office/drawing/2014/main" id="{21669F24-0A4C-4119-8A1A-2A8070C568D3}"/>
              </a:ext>
            </a:extLst>
          </p:cNvPr>
          <p:cNvSpPr/>
          <p:nvPr/>
        </p:nvSpPr>
        <p:spPr>
          <a:xfrm rot="10800000">
            <a:off x="8300565" y="2331161"/>
            <a:ext cx="197709" cy="16106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riangle 6">
            <a:extLst>
              <a:ext uri="{FF2B5EF4-FFF2-40B4-BE49-F238E27FC236}">
                <a16:creationId xmlns:a16="http://schemas.microsoft.com/office/drawing/2014/main" id="{FDEF488B-039D-4708-8FBA-E5C7DCAA5B95}"/>
              </a:ext>
            </a:extLst>
          </p:cNvPr>
          <p:cNvSpPr/>
          <p:nvPr/>
        </p:nvSpPr>
        <p:spPr>
          <a:xfrm rot="10800000">
            <a:off x="10887178" y="2291981"/>
            <a:ext cx="197709" cy="16106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riangle 4">
            <a:extLst>
              <a:ext uri="{FF2B5EF4-FFF2-40B4-BE49-F238E27FC236}">
                <a16:creationId xmlns:a16="http://schemas.microsoft.com/office/drawing/2014/main" id="{988E4F61-77E7-4166-A838-DE1D647E53F6}"/>
              </a:ext>
            </a:extLst>
          </p:cNvPr>
          <p:cNvSpPr/>
          <p:nvPr/>
        </p:nvSpPr>
        <p:spPr>
          <a:xfrm>
            <a:off x="10887179" y="2025769"/>
            <a:ext cx="197709" cy="16106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 Placeholder 4">
            <a:extLst>
              <a:ext uri="{FF2B5EF4-FFF2-40B4-BE49-F238E27FC236}">
                <a16:creationId xmlns:a16="http://schemas.microsoft.com/office/drawing/2014/main" id="{7EE1353D-AD91-4DEC-8B71-D20686765BDC}"/>
              </a:ext>
            </a:extLst>
          </p:cNvPr>
          <p:cNvSpPr txBox="1">
            <a:spLocks/>
          </p:cNvSpPr>
          <p:nvPr/>
        </p:nvSpPr>
        <p:spPr>
          <a:xfrm>
            <a:off x="7971" y="6395356"/>
            <a:ext cx="4445276" cy="461665"/>
          </a:xfrm>
          <a:prstGeom prst="rect">
            <a:avLst/>
          </a:prstGeom>
        </p:spPr>
        <p:txBody>
          <a:bodyPr vert="horz" wrap="square" lIns="91440" tIns="45720" rIns="91440" bIns="45720" numCol="1" rtlCol="0">
            <a:sp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800">
                <a:latin typeface="Arial" panose="020B0604020202020204" pitchFamily="34" charset="0"/>
                <a:cs typeface="Arial" panose="020B0604020202020204" pitchFamily="34" charset="0"/>
              </a:rPr>
              <a:t>Source: Horizon Omnibus May 2023</a:t>
            </a:r>
          </a:p>
          <a:p>
            <a:pPr>
              <a:spcBef>
                <a:spcPts val="0"/>
              </a:spcBef>
            </a:pPr>
            <a:r>
              <a:rPr lang="en-US" sz="800" err="1">
                <a:latin typeface="Arial" panose="020B0604020202020204" pitchFamily="34" charset="0"/>
                <a:cs typeface="Arial" panose="020B0604020202020204" pitchFamily="34" charset="0"/>
              </a:rPr>
              <a:t>Q2</a:t>
            </a:r>
            <a:r>
              <a:rPr lang="en-US" sz="800">
                <a:latin typeface="Arial" panose="020B0604020202020204" pitchFamily="34" charset="0"/>
                <a:cs typeface="Arial" panose="020B0604020202020204" pitchFamily="34" charset="0"/>
              </a:rPr>
              <a:t>: To what extent do you agree with the following statements…</a:t>
            </a:r>
          </a:p>
          <a:p>
            <a:pPr>
              <a:spcBef>
                <a:spcPts val="0"/>
              </a:spcBef>
            </a:pPr>
            <a:r>
              <a:rPr lang="en-US" sz="800">
                <a:latin typeface="Arial" panose="020B0604020202020204" pitchFamily="34" charset="0"/>
                <a:cs typeface="Arial" panose="020B0604020202020204" pitchFamily="34" charset="0"/>
              </a:rPr>
              <a:t>Base: All respondents n=1,570</a:t>
            </a:r>
          </a:p>
        </p:txBody>
      </p:sp>
      <p:sp>
        <p:nvSpPr>
          <p:cNvPr id="21" name="TextBox 20">
            <a:extLst>
              <a:ext uri="{FF2B5EF4-FFF2-40B4-BE49-F238E27FC236}">
                <a16:creationId xmlns:a16="http://schemas.microsoft.com/office/drawing/2014/main" id="{A9E69A9E-1528-4EE8-A75E-D4A61B415025}"/>
              </a:ext>
            </a:extLst>
          </p:cNvPr>
          <p:cNvSpPr txBox="1"/>
          <p:nvPr/>
        </p:nvSpPr>
        <p:spPr>
          <a:xfrm>
            <a:off x="4549416" y="2616871"/>
            <a:ext cx="7134584" cy="4192573"/>
          </a:xfrm>
          <a:prstGeom prst="rect">
            <a:avLst/>
          </a:prstGeom>
          <a:noFill/>
        </p:spPr>
        <p:txBody>
          <a:bodyPr wrap="square" rtlCol="0">
            <a:noAutofit/>
          </a:bodyPr>
          <a:lstStyle/>
          <a:p>
            <a:pPr>
              <a:lnSpc>
                <a:spcPct val="135000"/>
              </a:lnSpc>
            </a:pPr>
            <a:r>
              <a:rPr lang="en-NZ" sz="1100"/>
              <a:t>The proportion who feel more negative about immunisations in general (due to the last two years) was significantly </a:t>
            </a:r>
            <a:r>
              <a:rPr lang="en-NZ" sz="1100" u="sng"/>
              <a:t>higher</a:t>
            </a:r>
            <a:r>
              <a:rPr lang="en-NZ" sz="1100"/>
              <a:t> for those with a disabled child 12 years and under (48%). Māori and Pacific were </a:t>
            </a:r>
            <a:r>
              <a:rPr lang="en-NZ" sz="1100" u="sng"/>
              <a:t>more likely</a:t>
            </a:r>
            <a:r>
              <a:rPr lang="en-NZ" sz="1100"/>
              <a:t> to </a:t>
            </a:r>
            <a:r>
              <a:rPr lang="en-NZ" sz="1100" i="1"/>
              <a:t>disagree</a:t>
            </a:r>
            <a:r>
              <a:rPr lang="en-NZ" sz="1100"/>
              <a:t> they are feel more negatively about immunisations in general (but were not significantly </a:t>
            </a:r>
            <a:r>
              <a:rPr lang="en-NZ" sz="1100" u="sng"/>
              <a:t>less likely </a:t>
            </a:r>
            <a:r>
              <a:rPr lang="en-NZ" sz="1100"/>
              <a:t>to </a:t>
            </a:r>
            <a:r>
              <a:rPr lang="en-NZ" sz="1100" i="1"/>
              <a:t>agree</a:t>
            </a:r>
            <a:r>
              <a:rPr lang="en-NZ" sz="1100"/>
              <a:t>!).</a:t>
            </a:r>
          </a:p>
          <a:p>
            <a:pPr>
              <a:lnSpc>
                <a:spcPct val="135000"/>
              </a:lnSpc>
            </a:pPr>
            <a:endParaRPr lang="en-NZ" sz="1100"/>
          </a:p>
          <a:p>
            <a:pPr>
              <a:lnSpc>
                <a:spcPct val="135000"/>
              </a:lnSpc>
            </a:pPr>
            <a:r>
              <a:rPr lang="en-NZ" sz="1100"/>
              <a:t>Other subgroups who were significantly </a:t>
            </a:r>
            <a:r>
              <a:rPr lang="en-NZ" sz="1100" u="sng"/>
              <a:t>more likely </a:t>
            </a:r>
            <a:r>
              <a:rPr lang="en-NZ" sz="1100"/>
              <a:t>to </a:t>
            </a:r>
            <a:r>
              <a:rPr lang="en-NZ" sz="1100" i="1"/>
              <a:t>agree/ </a:t>
            </a:r>
            <a:r>
              <a:rPr lang="en-NZ" sz="1100" u="sng"/>
              <a:t>less likely</a:t>
            </a:r>
            <a:r>
              <a:rPr lang="en-NZ" sz="1100"/>
              <a:t> to </a:t>
            </a:r>
            <a:r>
              <a:rPr lang="en-NZ" sz="1100" i="1"/>
              <a:t>disagree</a:t>
            </a:r>
            <a:r>
              <a:rPr lang="en-NZ" sz="1100"/>
              <a:t> the last two years has made them feel more negatively about immunisations in general were:</a:t>
            </a:r>
          </a:p>
          <a:p>
            <a:pPr marL="628650" lvl="1" indent="-171450">
              <a:lnSpc>
                <a:spcPct val="135000"/>
              </a:lnSpc>
              <a:buFontTx/>
              <a:buChar char="-"/>
            </a:pPr>
            <a:r>
              <a:rPr lang="en-NZ" sz="1100">
                <a:solidFill>
                  <a:srgbClr val="FF0000"/>
                </a:solidFill>
              </a:rPr>
              <a:t>Younger parents/caregivers 18-34 years </a:t>
            </a:r>
            <a:r>
              <a:rPr lang="en-NZ" sz="1100"/>
              <a:t>(</a:t>
            </a:r>
            <a:r>
              <a:rPr lang="en-NZ" sz="1100" u="sng"/>
              <a:t>more likely</a:t>
            </a:r>
            <a:r>
              <a:rPr lang="en-NZ" sz="1100"/>
              <a:t> to </a:t>
            </a:r>
            <a:r>
              <a:rPr lang="en-NZ" sz="1100" i="1"/>
              <a:t>agree</a:t>
            </a:r>
            <a:r>
              <a:rPr lang="en-NZ" sz="1100"/>
              <a:t> 29% vs total population result of 23%)</a:t>
            </a:r>
          </a:p>
          <a:p>
            <a:pPr marL="628650" lvl="1" indent="-171450">
              <a:lnSpc>
                <a:spcPct val="135000"/>
              </a:lnSpc>
              <a:buFontTx/>
              <a:buChar char="-"/>
            </a:pPr>
            <a:r>
              <a:rPr lang="en-NZ" sz="1100">
                <a:solidFill>
                  <a:srgbClr val="FF0000"/>
                </a:solidFill>
              </a:rPr>
              <a:t>Single parents with 3 or more children at home </a:t>
            </a:r>
            <a:r>
              <a:rPr lang="en-NZ" sz="1100"/>
              <a:t>(</a:t>
            </a:r>
            <a:r>
              <a:rPr lang="en-NZ" sz="1100" u="sng"/>
              <a:t>less likely </a:t>
            </a:r>
            <a:r>
              <a:rPr lang="en-NZ" sz="1100"/>
              <a:t>to </a:t>
            </a:r>
            <a:r>
              <a:rPr lang="en-NZ" sz="1100" i="1"/>
              <a:t>disagree</a:t>
            </a:r>
            <a:r>
              <a:rPr lang="en-NZ" sz="1100"/>
              <a:t> 35% cf. 57%)</a:t>
            </a:r>
          </a:p>
          <a:p>
            <a:pPr marL="628650" lvl="1" indent="-171450">
              <a:lnSpc>
                <a:spcPct val="135000"/>
              </a:lnSpc>
              <a:buFontTx/>
              <a:buChar char="-"/>
            </a:pPr>
            <a:r>
              <a:rPr lang="en-NZ" sz="1100">
                <a:solidFill>
                  <a:srgbClr val="FF0000"/>
                </a:solidFill>
              </a:rPr>
              <a:t>Those who have more children under the age of 5 </a:t>
            </a:r>
            <a:r>
              <a:rPr lang="en-NZ" sz="1100"/>
              <a:t>(at least three under the age of five, </a:t>
            </a:r>
            <a:r>
              <a:rPr lang="en-NZ" sz="1100" u="sng"/>
              <a:t>less likely </a:t>
            </a:r>
            <a:r>
              <a:rPr lang="en-NZ" sz="1100"/>
              <a:t>to </a:t>
            </a:r>
            <a:r>
              <a:rPr lang="en-NZ" sz="1100" i="1"/>
              <a:t>disagree</a:t>
            </a:r>
            <a:r>
              <a:rPr lang="en-NZ" sz="1100"/>
              <a:t> 29% cf. 57%)</a:t>
            </a:r>
          </a:p>
          <a:p>
            <a:pPr marL="628650" lvl="1" indent="-171450">
              <a:lnSpc>
                <a:spcPct val="135000"/>
              </a:lnSpc>
              <a:buFontTx/>
              <a:buChar char="-"/>
            </a:pPr>
            <a:r>
              <a:rPr lang="en-NZ" sz="1100"/>
              <a:t>Those whose child is aged 12 and under is less likely to be immunised at all or has had some and they are happy to stop there (</a:t>
            </a:r>
            <a:r>
              <a:rPr lang="en-NZ" sz="1100" u="sng"/>
              <a:t>more likely</a:t>
            </a:r>
            <a:r>
              <a:rPr lang="en-NZ" sz="1100"/>
              <a:t> to </a:t>
            </a:r>
            <a:r>
              <a:rPr lang="en-NZ" sz="1100" i="1"/>
              <a:t>agree</a:t>
            </a:r>
            <a:r>
              <a:rPr lang="en-NZ" sz="1100"/>
              <a:t> 71% and 53% respectively cf. 23%)</a:t>
            </a:r>
          </a:p>
          <a:p>
            <a:pPr marL="628650" lvl="1" indent="-171450">
              <a:lnSpc>
                <a:spcPct val="135000"/>
              </a:lnSpc>
              <a:buFontTx/>
              <a:buChar char="-"/>
            </a:pPr>
            <a:r>
              <a:rPr lang="en-NZ" sz="1100"/>
              <a:t>Those who are less likely than a few months ago to get their child immunised (</a:t>
            </a:r>
            <a:r>
              <a:rPr lang="en-NZ" sz="1100" u="sng"/>
              <a:t>more likely</a:t>
            </a:r>
            <a:r>
              <a:rPr lang="en-NZ" sz="1100"/>
              <a:t> </a:t>
            </a:r>
            <a:r>
              <a:rPr lang="en-NZ" sz="1100" i="1"/>
              <a:t>agree</a:t>
            </a:r>
            <a:r>
              <a:rPr lang="en-NZ" sz="1100"/>
              <a:t> 57% cf. 23%).</a:t>
            </a:r>
          </a:p>
          <a:p>
            <a:pPr>
              <a:lnSpc>
                <a:spcPct val="135000"/>
              </a:lnSpc>
            </a:pPr>
            <a:endParaRPr lang="en-NZ" sz="1100"/>
          </a:p>
          <a:p>
            <a:pPr>
              <a:lnSpc>
                <a:spcPct val="135000"/>
              </a:lnSpc>
            </a:pPr>
            <a:r>
              <a:rPr lang="en-NZ" sz="1100"/>
              <a:t>Those </a:t>
            </a:r>
            <a:r>
              <a:rPr lang="en-NZ" sz="1100">
                <a:solidFill>
                  <a:srgbClr val="00B050"/>
                </a:solidFill>
              </a:rPr>
              <a:t>living in Wellington </a:t>
            </a:r>
            <a:r>
              <a:rPr lang="en-NZ" sz="1100"/>
              <a:t>were </a:t>
            </a:r>
            <a:r>
              <a:rPr lang="en-NZ" sz="1100" u="sng"/>
              <a:t>more likely</a:t>
            </a:r>
            <a:r>
              <a:rPr lang="en-NZ" sz="1100"/>
              <a:t> to </a:t>
            </a:r>
            <a:r>
              <a:rPr lang="en-NZ" sz="1100" i="1"/>
              <a:t>disagree</a:t>
            </a:r>
            <a:r>
              <a:rPr lang="en-NZ" sz="1100"/>
              <a:t> they are more negative (68% cf. to 57%), likewise those who have a degree or higher qualification (67%). Those who have </a:t>
            </a:r>
            <a:r>
              <a:rPr lang="en-NZ" sz="1100">
                <a:solidFill>
                  <a:srgbClr val="00B050"/>
                </a:solidFill>
              </a:rPr>
              <a:t>seen/ heard something about childhood immunisations or measles </a:t>
            </a:r>
            <a:r>
              <a:rPr lang="en-NZ" sz="1100"/>
              <a:t>were also </a:t>
            </a:r>
            <a:r>
              <a:rPr lang="en-NZ" sz="1100" u="sng"/>
              <a:t>more likely</a:t>
            </a:r>
            <a:r>
              <a:rPr lang="en-NZ" sz="1100"/>
              <a:t> to </a:t>
            </a:r>
            <a:r>
              <a:rPr lang="en-NZ" sz="1100" i="1"/>
              <a:t>disagree </a:t>
            </a:r>
            <a:r>
              <a:rPr lang="en-NZ" sz="1100"/>
              <a:t>they are more negative about immunisations in general (64% and 64% respectively compared to 57% total). There were no significant differences by gender, and urban vs rural.</a:t>
            </a:r>
          </a:p>
        </p:txBody>
      </p:sp>
      <p:sp>
        <p:nvSpPr>
          <p:cNvPr id="22" name="Triangle 6">
            <a:extLst>
              <a:ext uri="{FF2B5EF4-FFF2-40B4-BE49-F238E27FC236}">
                <a16:creationId xmlns:a16="http://schemas.microsoft.com/office/drawing/2014/main" id="{8D08AD00-FDD7-459F-AAF9-D7157B58BD0A}"/>
              </a:ext>
            </a:extLst>
          </p:cNvPr>
          <p:cNvSpPr/>
          <p:nvPr/>
        </p:nvSpPr>
        <p:spPr>
          <a:xfrm rot="10800000">
            <a:off x="9415486" y="2327145"/>
            <a:ext cx="197709" cy="16106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8214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F171F32-BB63-4EB7-B708-E94BA579E0B7}"/>
              </a:ext>
            </a:extLst>
          </p:cNvPr>
          <p:cNvSpPr txBox="1"/>
          <p:nvPr/>
        </p:nvSpPr>
        <p:spPr>
          <a:xfrm>
            <a:off x="306957" y="3262271"/>
            <a:ext cx="3853543" cy="2786597"/>
          </a:xfrm>
          <a:prstGeom prst="rect">
            <a:avLst/>
          </a:prstGeom>
          <a:noFill/>
        </p:spPr>
        <p:txBody>
          <a:bodyPr wrap="square" rtlCol="0">
            <a:spAutoFit/>
          </a:bodyPr>
          <a:lstStyle/>
          <a:p>
            <a:pPr algn="ctr">
              <a:lnSpc>
                <a:spcPct val="120000"/>
              </a:lnSpc>
            </a:pPr>
            <a:r>
              <a:rPr lang="en-NZ" sz="1400" i="1">
                <a:solidFill>
                  <a:srgbClr val="C00000"/>
                </a:solidFill>
                <a:latin typeface="Arial" panose="020B0604020202020204" pitchFamily="34" charset="0"/>
                <a:cs typeface="Arial" panose="020B0604020202020204" pitchFamily="34" charset="0"/>
              </a:rPr>
              <a:t>“The pressure, being treated inhumanly, the latest vaccine related injuries, the lies, corruption, the mandates, making healthy people sick, banning kids from outdoor sports. Imagine spending millions on pushing clean eating and only seeing health ads on tv and making those foods affordable. Healthy immune can fight a virus. Lost faith in a-lot of the system.”</a:t>
            </a:r>
          </a:p>
          <a:p>
            <a:pPr algn="ctr">
              <a:lnSpc>
                <a:spcPct val="120000"/>
              </a:lnSpc>
            </a:pPr>
            <a:r>
              <a:rPr lang="en-NZ" sz="900">
                <a:latin typeface="Arial" panose="020B0604020202020204" pitchFamily="34" charset="0"/>
                <a:cs typeface="Arial" panose="020B0604020202020204" pitchFamily="34" charset="0"/>
              </a:rPr>
              <a:t>(Much less likely, Female, 35-44 years, Māori/European)</a:t>
            </a:r>
          </a:p>
          <a:p>
            <a:pPr>
              <a:lnSpc>
                <a:spcPct val="120000"/>
              </a:lnSpc>
            </a:pPr>
            <a:endParaRPr lang="en-NZ" sz="1200">
              <a:latin typeface="Arial" panose="020B0604020202020204" pitchFamily="34" charset="0"/>
              <a:cs typeface="Arial" panose="020B0604020202020204" pitchFamily="34" charset="0"/>
            </a:endParaRPr>
          </a:p>
        </p:txBody>
      </p:sp>
      <p:sp>
        <p:nvSpPr>
          <p:cNvPr id="23" name="Text Placeholder 4">
            <a:extLst>
              <a:ext uri="{FF2B5EF4-FFF2-40B4-BE49-F238E27FC236}">
                <a16:creationId xmlns:a16="http://schemas.microsoft.com/office/drawing/2014/main" id="{57956D1B-B2E7-4227-BA61-FC58B5547E4A}"/>
              </a:ext>
            </a:extLst>
          </p:cNvPr>
          <p:cNvSpPr txBox="1">
            <a:spLocks/>
          </p:cNvSpPr>
          <p:nvPr/>
        </p:nvSpPr>
        <p:spPr>
          <a:xfrm>
            <a:off x="7970" y="6396335"/>
            <a:ext cx="12184030" cy="461665"/>
          </a:xfrm>
          <a:prstGeom prst="rect">
            <a:avLst/>
          </a:prstGeom>
        </p:spPr>
        <p:txBody>
          <a:bodyPr vert="horz" wrap="square" lIns="91440" tIns="45720" rIns="91440" bIns="45720" numCol="1" rtlCol="0">
            <a:sp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800">
                <a:latin typeface="Arial" panose="020B0604020202020204" pitchFamily="34" charset="0"/>
                <a:cs typeface="Arial" panose="020B0604020202020204" pitchFamily="34" charset="0"/>
              </a:rPr>
              <a:t>Source: Horizon Omnibus May 2023</a:t>
            </a:r>
          </a:p>
          <a:p>
            <a:pPr>
              <a:spcBef>
                <a:spcPts val="0"/>
              </a:spcBef>
            </a:pPr>
            <a:r>
              <a:rPr lang="en-US" sz="800" err="1">
                <a:latin typeface="Arial" panose="020B0604020202020204" pitchFamily="34" charset="0"/>
                <a:cs typeface="Arial" panose="020B0604020202020204" pitchFamily="34" charset="0"/>
              </a:rPr>
              <a:t>Q5</a:t>
            </a:r>
            <a:r>
              <a:rPr lang="en-US" sz="800">
                <a:latin typeface="Arial" panose="020B0604020202020204" pitchFamily="34" charset="0"/>
                <a:cs typeface="Arial" panose="020B0604020202020204" pitchFamily="34" charset="0"/>
              </a:rPr>
              <a:t>: Why has your view changed?</a:t>
            </a:r>
            <a:r>
              <a:rPr lang="en-NZ" sz="800">
                <a:latin typeface="Arial" panose="020B0604020202020204" pitchFamily="34" charset="0"/>
                <a:cs typeface="Arial" panose="020B0604020202020204" pitchFamily="34" charset="0"/>
              </a:rPr>
              <a:t> OE</a:t>
            </a:r>
          </a:p>
          <a:p>
            <a:pPr>
              <a:spcBef>
                <a:spcPts val="0"/>
              </a:spcBef>
            </a:pPr>
            <a:r>
              <a:rPr lang="en-US" sz="800">
                <a:latin typeface="Arial" panose="020B0604020202020204" pitchFamily="34" charset="0"/>
                <a:cs typeface="Arial" panose="020B0604020202020204" pitchFamily="34" charset="0"/>
              </a:rPr>
              <a:t>Base: Those who are responsible for making decisions about health care for children 12 years and under and compared to a few month ago they are more or less likely to get their child immunized (thinking about the child 12 years and under with the next birthday)</a:t>
            </a:r>
          </a:p>
        </p:txBody>
      </p:sp>
      <p:sp>
        <p:nvSpPr>
          <p:cNvPr id="27" name="TextBox 26">
            <a:extLst>
              <a:ext uri="{FF2B5EF4-FFF2-40B4-BE49-F238E27FC236}">
                <a16:creationId xmlns:a16="http://schemas.microsoft.com/office/drawing/2014/main" id="{681AC421-5FF6-49E1-BE3D-189FB4FA43AE}"/>
              </a:ext>
            </a:extLst>
          </p:cNvPr>
          <p:cNvSpPr txBox="1"/>
          <p:nvPr/>
        </p:nvSpPr>
        <p:spPr>
          <a:xfrm>
            <a:off x="699109" y="2167312"/>
            <a:ext cx="2846524" cy="760273"/>
          </a:xfrm>
          <a:prstGeom prst="rect">
            <a:avLst/>
          </a:prstGeom>
          <a:noFill/>
        </p:spPr>
        <p:txBody>
          <a:bodyPr wrap="square">
            <a:spAutoFit/>
          </a:bodyPr>
          <a:lstStyle/>
          <a:p>
            <a:pPr algn="ctr">
              <a:lnSpc>
                <a:spcPct val="120000"/>
              </a:lnSpc>
            </a:pPr>
            <a:r>
              <a:rPr lang="en-NZ" sz="1400" i="1" dirty="0">
                <a:solidFill>
                  <a:srgbClr val="C00000"/>
                </a:solidFill>
                <a:latin typeface="Arial" panose="020B0604020202020204" pitchFamily="34" charset="0"/>
                <a:cs typeface="Arial" panose="020B0604020202020204" pitchFamily="34" charset="0"/>
              </a:rPr>
              <a:t>“I've realised the Ministry of Health do not tell the truth.”</a:t>
            </a:r>
          </a:p>
          <a:p>
            <a:pPr algn="ctr">
              <a:lnSpc>
                <a:spcPct val="120000"/>
              </a:lnSpc>
            </a:pPr>
            <a:r>
              <a:rPr lang="en-NZ" sz="900" dirty="0">
                <a:latin typeface="Arial" panose="020B0604020202020204" pitchFamily="34" charset="0"/>
                <a:cs typeface="Arial" panose="020B0604020202020204" pitchFamily="34" charset="0"/>
              </a:rPr>
              <a:t>(Much less likely, Female, 35-44 years, European)</a:t>
            </a:r>
          </a:p>
        </p:txBody>
      </p:sp>
      <p:sp>
        <p:nvSpPr>
          <p:cNvPr id="29" name="TextBox 28">
            <a:extLst>
              <a:ext uri="{FF2B5EF4-FFF2-40B4-BE49-F238E27FC236}">
                <a16:creationId xmlns:a16="http://schemas.microsoft.com/office/drawing/2014/main" id="{B1A2DE75-F4A0-468B-A7A4-290871273019}"/>
              </a:ext>
            </a:extLst>
          </p:cNvPr>
          <p:cNvSpPr txBox="1"/>
          <p:nvPr/>
        </p:nvSpPr>
        <p:spPr>
          <a:xfrm>
            <a:off x="8565514" y="5288595"/>
            <a:ext cx="3240406" cy="760273"/>
          </a:xfrm>
          <a:prstGeom prst="rect">
            <a:avLst/>
          </a:prstGeom>
          <a:noFill/>
        </p:spPr>
        <p:txBody>
          <a:bodyPr wrap="square">
            <a:spAutoFit/>
          </a:bodyPr>
          <a:lstStyle/>
          <a:p>
            <a:pPr algn="ctr">
              <a:lnSpc>
                <a:spcPct val="120000"/>
              </a:lnSpc>
            </a:pPr>
            <a:r>
              <a:rPr lang="en-NZ" sz="1400" i="1">
                <a:solidFill>
                  <a:srgbClr val="C00000"/>
                </a:solidFill>
                <a:latin typeface="Arial" panose="020B0604020202020204" pitchFamily="34" charset="0"/>
                <a:cs typeface="Arial" panose="020B0604020202020204" pitchFamily="34" charset="0"/>
              </a:rPr>
              <a:t>“A relative has been diagnosed with complications post covid vaccine.”</a:t>
            </a:r>
          </a:p>
          <a:p>
            <a:pPr algn="ctr">
              <a:lnSpc>
                <a:spcPct val="120000"/>
              </a:lnSpc>
            </a:pPr>
            <a:r>
              <a:rPr lang="en-NZ" sz="900">
                <a:latin typeface="Arial" panose="020B0604020202020204" pitchFamily="34" charset="0"/>
                <a:cs typeface="Arial" panose="020B0604020202020204" pitchFamily="34" charset="0"/>
              </a:rPr>
              <a:t> (Slightly less likely, Female, 25-34 years, Māori/European)</a:t>
            </a:r>
          </a:p>
        </p:txBody>
      </p:sp>
      <p:sp>
        <p:nvSpPr>
          <p:cNvPr id="15" name="Text Placeholder 1">
            <a:extLst>
              <a:ext uri="{FF2B5EF4-FFF2-40B4-BE49-F238E27FC236}">
                <a16:creationId xmlns:a16="http://schemas.microsoft.com/office/drawing/2014/main" id="{5EA2466E-256E-44F2-939C-74379281D06B}"/>
              </a:ext>
            </a:extLst>
          </p:cNvPr>
          <p:cNvSpPr>
            <a:spLocks noGrp="1"/>
          </p:cNvSpPr>
          <p:nvPr>
            <p:ph type="body" sz="quarter" idx="14"/>
          </p:nvPr>
        </p:nvSpPr>
        <p:spPr>
          <a:xfrm>
            <a:off x="699111" y="253509"/>
            <a:ext cx="10335126" cy="753979"/>
          </a:xfrm>
        </p:spPr>
        <p:txBody>
          <a:bodyPr/>
          <a:lstStyle/>
          <a:p>
            <a:r>
              <a:rPr lang="en-NZ" sz="2800" dirty="0"/>
              <a:t>Why have views changed (for those who are </a:t>
            </a:r>
            <a:r>
              <a:rPr lang="en-NZ" sz="2800" i="1" dirty="0"/>
              <a:t>less</a:t>
            </a:r>
            <a:r>
              <a:rPr lang="en-NZ" sz="2800" dirty="0"/>
              <a:t> likely to get their Child Immunised)?</a:t>
            </a:r>
          </a:p>
        </p:txBody>
      </p:sp>
      <p:sp>
        <p:nvSpPr>
          <p:cNvPr id="10" name="TextBox 9">
            <a:extLst>
              <a:ext uri="{FF2B5EF4-FFF2-40B4-BE49-F238E27FC236}">
                <a16:creationId xmlns:a16="http://schemas.microsoft.com/office/drawing/2014/main" id="{FB89257F-3E65-4B7D-9060-3546F9160EBC}"/>
              </a:ext>
            </a:extLst>
          </p:cNvPr>
          <p:cNvSpPr txBox="1"/>
          <p:nvPr/>
        </p:nvSpPr>
        <p:spPr>
          <a:xfrm>
            <a:off x="699109" y="1085480"/>
            <a:ext cx="11106811" cy="977232"/>
          </a:xfrm>
          <a:prstGeom prst="rect">
            <a:avLst/>
          </a:prstGeom>
          <a:noFill/>
        </p:spPr>
        <p:txBody>
          <a:bodyPr wrap="square" rtlCol="0">
            <a:noAutofit/>
          </a:bodyPr>
          <a:lstStyle>
            <a:defPPr>
              <a:defRPr lang="en-US"/>
            </a:defPPr>
            <a:lvl1pPr>
              <a:lnSpc>
                <a:spcPct val="135000"/>
              </a:lnSpc>
              <a:defRPr sz="1200">
                <a:latin typeface="Arial" panose="020B0604020202020204" pitchFamily="34" charset="0"/>
                <a:cs typeface="Arial" panose="020B0604020202020204" pitchFamily="34" charset="0"/>
              </a:defRPr>
            </a:lvl1pPr>
          </a:lstStyle>
          <a:p>
            <a:r>
              <a:rPr lang="en-NZ" sz="1400" dirty="0"/>
              <a:t>While there were a range of answers for this question, some of the main themes for those who were slightly less likely/much less likely than a few months ago to get their child immunised (if they were due an immunisation) included… </a:t>
            </a:r>
            <a:r>
              <a:rPr lang="en-NZ" sz="1400" b="1" dirty="0"/>
              <a:t>the impact of COVID</a:t>
            </a:r>
            <a:r>
              <a:rPr lang="en-NZ" sz="1400" dirty="0"/>
              <a:t>, </a:t>
            </a:r>
            <a:r>
              <a:rPr lang="en-NZ" sz="1400" b="1" dirty="0"/>
              <a:t>a lack of trust/ loss of faith in the government </a:t>
            </a:r>
            <a:r>
              <a:rPr lang="en-NZ" sz="1400" dirty="0"/>
              <a:t>and </a:t>
            </a:r>
            <a:r>
              <a:rPr lang="en-NZ" sz="1400" b="1" dirty="0"/>
              <a:t>concerns re side effects.</a:t>
            </a:r>
          </a:p>
        </p:txBody>
      </p:sp>
      <p:sp>
        <p:nvSpPr>
          <p:cNvPr id="11" name="TextBox 10">
            <a:extLst>
              <a:ext uri="{FF2B5EF4-FFF2-40B4-BE49-F238E27FC236}">
                <a16:creationId xmlns:a16="http://schemas.microsoft.com/office/drawing/2014/main" id="{B19B3E5D-E03A-4ECE-BD56-2F3DC2F46749}"/>
              </a:ext>
            </a:extLst>
          </p:cNvPr>
          <p:cNvSpPr txBox="1"/>
          <p:nvPr/>
        </p:nvSpPr>
        <p:spPr>
          <a:xfrm>
            <a:off x="4113085" y="2316876"/>
            <a:ext cx="3649532" cy="1069203"/>
          </a:xfrm>
          <a:prstGeom prst="rect">
            <a:avLst/>
          </a:prstGeom>
          <a:noFill/>
        </p:spPr>
        <p:txBody>
          <a:bodyPr wrap="square">
            <a:spAutoFit/>
          </a:bodyPr>
          <a:lstStyle/>
          <a:p>
            <a:pPr algn="ctr">
              <a:lnSpc>
                <a:spcPct val="120000"/>
              </a:lnSpc>
            </a:pPr>
            <a:r>
              <a:rPr lang="en-NZ" sz="1400" i="1">
                <a:solidFill>
                  <a:srgbClr val="C00000"/>
                </a:solidFill>
                <a:latin typeface="Arial" panose="020B0604020202020204" pitchFamily="34" charset="0"/>
                <a:cs typeface="Arial" panose="020B0604020202020204" pitchFamily="34" charset="0"/>
              </a:rPr>
              <a:t>“All this pushing the </a:t>
            </a:r>
            <a:r>
              <a:rPr lang="en-NZ" sz="1400" i="1" err="1">
                <a:solidFill>
                  <a:srgbClr val="C00000"/>
                </a:solidFill>
                <a:latin typeface="Arial" panose="020B0604020202020204" pitchFamily="34" charset="0"/>
                <a:cs typeface="Arial" panose="020B0604020202020204" pitchFamily="34" charset="0"/>
              </a:rPr>
              <a:t>phizer</a:t>
            </a:r>
            <a:r>
              <a:rPr lang="en-NZ" sz="1400" i="1">
                <a:solidFill>
                  <a:srgbClr val="C00000"/>
                </a:solidFill>
                <a:latin typeface="Arial" panose="020B0604020202020204" pitchFamily="34" charset="0"/>
                <a:cs typeface="Arial" panose="020B0604020202020204" pitchFamily="34" charset="0"/>
              </a:rPr>
              <a:t> "vaccine" when it doesn't stop the transmission or reduce symptoms.”</a:t>
            </a:r>
          </a:p>
          <a:p>
            <a:pPr algn="ctr">
              <a:lnSpc>
                <a:spcPct val="120000"/>
              </a:lnSpc>
            </a:pPr>
            <a:r>
              <a:rPr lang="en-NZ" sz="1200">
                <a:latin typeface="Arial" panose="020B0604020202020204" pitchFamily="34" charset="0"/>
                <a:cs typeface="Arial" panose="020B0604020202020204" pitchFamily="34" charset="0"/>
              </a:rPr>
              <a:t> </a:t>
            </a:r>
            <a:r>
              <a:rPr lang="en-NZ" sz="900">
                <a:latin typeface="Arial" panose="020B0604020202020204" pitchFamily="34" charset="0"/>
                <a:cs typeface="Arial" panose="020B0604020202020204" pitchFamily="34" charset="0"/>
              </a:rPr>
              <a:t>(Slightly less likely, Male, 35-44 years, European)</a:t>
            </a:r>
          </a:p>
        </p:txBody>
      </p:sp>
      <p:sp>
        <p:nvSpPr>
          <p:cNvPr id="12" name="TextBox 11">
            <a:extLst>
              <a:ext uri="{FF2B5EF4-FFF2-40B4-BE49-F238E27FC236}">
                <a16:creationId xmlns:a16="http://schemas.microsoft.com/office/drawing/2014/main" id="{E05FFEFA-3CDC-429A-95BF-4F93A03A2000}"/>
              </a:ext>
            </a:extLst>
          </p:cNvPr>
          <p:cNvSpPr txBox="1"/>
          <p:nvPr/>
        </p:nvSpPr>
        <p:spPr>
          <a:xfrm>
            <a:off x="7384705" y="1735823"/>
            <a:ext cx="3649532" cy="501740"/>
          </a:xfrm>
          <a:prstGeom prst="rect">
            <a:avLst/>
          </a:prstGeom>
          <a:noFill/>
        </p:spPr>
        <p:txBody>
          <a:bodyPr wrap="square">
            <a:spAutoFit/>
          </a:bodyPr>
          <a:lstStyle/>
          <a:p>
            <a:pPr algn="ctr">
              <a:lnSpc>
                <a:spcPct val="120000"/>
              </a:lnSpc>
            </a:pPr>
            <a:r>
              <a:rPr lang="en-NZ" sz="1400" i="1">
                <a:solidFill>
                  <a:srgbClr val="C00000"/>
                </a:solidFill>
                <a:latin typeface="Arial" panose="020B0604020202020204" pitchFamily="34" charset="0"/>
                <a:cs typeface="Arial" panose="020B0604020202020204" pitchFamily="34" charset="0"/>
              </a:rPr>
              <a:t>“Can not trust health providers since Covid.”</a:t>
            </a:r>
          </a:p>
          <a:p>
            <a:pPr algn="ctr">
              <a:lnSpc>
                <a:spcPct val="120000"/>
              </a:lnSpc>
            </a:pPr>
            <a:r>
              <a:rPr lang="en-NZ" sz="900">
                <a:latin typeface="Arial" panose="020B0604020202020204" pitchFamily="34" charset="0"/>
                <a:cs typeface="Arial" panose="020B0604020202020204" pitchFamily="34" charset="0"/>
              </a:rPr>
              <a:t> (Much less likely, Female, 35-44 years, Māori)</a:t>
            </a:r>
          </a:p>
        </p:txBody>
      </p:sp>
      <p:sp>
        <p:nvSpPr>
          <p:cNvPr id="14" name="TextBox 13">
            <a:extLst>
              <a:ext uri="{FF2B5EF4-FFF2-40B4-BE49-F238E27FC236}">
                <a16:creationId xmlns:a16="http://schemas.microsoft.com/office/drawing/2014/main" id="{A01E047D-EB28-4699-9AD4-EF95113A0462}"/>
              </a:ext>
            </a:extLst>
          </p:cNvPr>
          <p:cNvSpPr txBox="1"/>
          <p:nvPr/>
        </p:nvSpPr>
        <p:spPr>
          <a:xfrm>
            <a:off x="4538241" y="4029859"/>
            <a:ext cx="3649532" cy="2569999"/>
          </a:xfrm>
          <a:prstGeom prst="rect">
            <a:avLst/>
          </a:prstGeom>
          <a:noFill/>
        </p:spPr>
        <p:txBody>
          <a:bodyPr wrap="square">
            <a:spAutoFit/>
          </a:bodyPr>
          <a:lstStyle/>
          <a:p>
            <a:pPr algn="ctr">
              <a:lnSpc>
                <a:spcPct val="120000"/>
              </a:lnSpc>
            </a:pPr>
            <a:r>
              <a:rPr lang="en-NZ" sz="1400" i="1">
                <a:solidFill>
                  <a:srgbClr val="C00000"/>
                </a:solidFill>
                <a:latin typeface="Arial" panose="020B0604020202020204" pitchFamily="34" charset="0"/>
                <a:cs typeface="Arial" panose="020B0604020202020204" pitchFamily="34" charset="0"/>
              </a:rPr>
              <a:t>“Since the covid vax I no longer trust immunization and have started researching them all. It terrifies me that they will bring out more </a:t>
            </a:r>
            <a:r>
              <a:rPr lang="en-NZ" sz="1400" i="1" err="1">
                <a:solidFill>
                  <a:srgbClr val="C00000"/>
                </a:solidFill>
                <a:latin typeface="Arial" panose="020B0604020202020204" pitchFamily="34" charset="0"/>
                <a:cs typeface="Arial" panose="020B0604020202020204" pitchFamily="34" charset="0"/>
              </a:rPr>
              <a:t>mrna</a:t>
            </a:r>
            <a:r>
              <a:rPr lang="en-NZ" sz="1400" i="1">
                <a:solidFill>
                  <a:srgbClr val="C00000"/>
                </a:solidFill>
                <a:latin typeface="Arial" panose="020B0604020202020204" pitchFamily="34" charset="0"/>
                <a:cs typeface="Arial" panose="020B0604020202020204" pitchFamily="34" charset="0"/>
              </a:rPr>
              <a:t> vaccines. The govt and </a:t>
            </a:r>
            <a:r>
              <a:rPr lang="en-NZ" sz="1400" i="1" err="1">
                <a:solidFill>
                  <a:srgbClr val="C00000"/>
                </a:solidFill>
                <a:latin typeface="Arial" panose="020B0604020202020204" pitchFamily="34" charset="0"/>
                <a:cs typeface="Arial" panose="020B0604020202020204" pitchFamily="34" charset="0"/>
              </a:rPr>
              <a:t>medsafe</a:t>
            </a:r>
            <a:r>
              <a:rPr lang="en-NZ" sz="1400" i="1">
                <a:solidFill>
                  <a:srgbClr val="C00000"/>
                </a:solidFill>
                <a:latin typeface="Arial" panose="020B0604020202020204" pitchFamily="34" charset="0"/>
                <a:cs typeface="Arial" panose="020B0604020202020204" pitchFamily="34" charset="0"/>
              </a:rPr>
              <a:t> obviously can't be trusted to correctly ascertain the safety and effectiveness of a vaccine. They totally failed with the covid vax and tried to hide the truth from the NZ public.”</a:t>
            </a:r>
          </a:p>
          <a:p>
            <a:pPr algn="ctr">
              <a:lnSpc>
                <a:spcPct val="120000"/>
              </a:lnSpc>
            </a:pPr>
            <a:r>
              <a:rPr lang="en-NZ" sz="900">
                <a:latin typeface="Arial" panose="020B0604020202020204" pitchFamily="34" charset="0"/>
                <a:cs typeface="Arial" panose="020B0604020202020204" pitchFamily="34" charset="0"/>
              </a:rPr>
              <a:t> (Much less likely, Female, 45-54 years, European)</a:t>
            </a:r>
          </a:p>
        </p:txBody>
      </p:sp>
      <p:sp>
        <p:nvSpPr>
          <p:cNvPr id="18" name="TextBox 17">
            <a:extLst>
              <a:ext uri="{FF2B5EF4-FFF2-40B4-BE49-F238E27FC236}">
                <a16:creationId xmlns:a16="http://schemas.microsoft.com/office/drawing/2014/main" id="{82C0BE8D-B695-4966-BA92-CBC3FB4D1A92}"/>
              </a:ext>
            </a:extLst>
          </p:cNvPr>
          <p:cNvSpPr txBox="1"/>
          <p:nvPr/>
        </p:nvSpPr>
        <p:spPr>
          <a:xfrm>
            <a:off x="8502016" y="2927585"/>
            <a:ext cx="2751098" cy="1794402"/>
          </a:xfrm>
          <a:prstGeom prst="rect">
            <a:avLst/>
          </a:prstGeom>
          <a:noFill/>
        </p:spPr>
        <p:txBody>
          <a:bodyPr wrap="square">
            <a:spAutoFit/>
          </a:bodyPr>
          <a:lstStyle/>
          <a:p>
            <a:pPr algn="ctr">
              <a:lnSpc>
                <a:spcPct val="120000"/>
              </a:lnSpc>
            </a:pPr>
            <a:r>
              <a:rPr lang="en-NZ" sz="1400" i="1">
                <a:solidFill>
                  <a:srgbClr val="C00000"/>
                </a:solidFill>
                <a:latin typeface="Arial" panose="020B0604020202020204" pitchFamily="34" charset="0"/>
                <a:cs typeface="Arial" panose="020B0604020202020204" pitchFamily="34" charset="0"/>
              </a:rPr>
              <a:t>“Just unsure about chemicals going into our bodies. I've heard many stories about the vaccine creating more problems people never had before. So I'm not sure now.”</a:t>
            </a:r>
          </a:p>
          <a:p>
            <a:pPr algn="ctr">
              <a:lnSpc>
                <a:spcPct val="120000"/>
              </a:lnSpc>
            </a:pPr>
            <a:r>
              <a:rPr lang="en-NZ" sz="900">
                <a:latin typeface="Arial" panose="020B0604020202020204" pitchFamily="34" charset="0"/>
                <a:cs typeface="Arial" panose="020B0604020202020204" pitchFamily="34" charset="0"/>
              </a:rPr>
              <a:t> (Slightly less likely, Female, 35-44 years, Pacific)</a:t>
            </a:r>
          </a:p>
        </p:txBody>
      </p:sp>
    </p:spTree>
    <p:extLst>
      <p:ext uri="{BB962C8B-B14F-4D97-AF65-F5344CB8AC3E}">
        <p14:creationId xmlns:p14="http://schemas.microsoft.com/office/powerpoint/2010/main" val="228104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P spid="29" grpId="0"/>
      <p:bldP spid="11" grpId="0"/>
      <p:bldP spid="12" grpId="0"/>
      <p:bldP spid="14"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B58CAC-AFF1-4DB5-BFFE-9E9D579B326F}"/>
              </a:ext>
            </a:extLst>
          </p:cNvPr>
          <p:cNvSpPr>
            <a:spLocks noGrp="1"/>
          </p:cNvSpPr>
          <p:nvPr>
            <p:ph type="body" sz="quarter" idx="14"/>
          </p:nvPr>
        </p:nvSpPr>
        <p:spPr>
          <a:xfrm>
            <a:off x="567955" y="251286"/>
            <a:ext cx="11056089" cy="753979"/>
          </a:xfrm>
        </p:spPr>
        <p:txBody>
          <a:bodyPr/>
          <a:lstStyle/>
          <a:p>
            <a:r>
              <a:rPr lang="en-NZ" sz="4000"/>
              <a:t>Back in August 22, why not vaccinating </a:t>
            </a:r>
            <a:r>
              <a:rPr lang="en-NZ" sz="4000" err="1"/>
              <a:t>tamariki</a:t>
            </a:r>
            <a:r>
              <a:rPr lang="en-NZ" sz="4000"/>
              <a:t>…</a:t>
            </a:r>
          </a:p>
        </p:txBody>
      </p:sp>
      <p:graphicFrame>
        <p:nvGraphicFramePr>
          <p:cNvPr id="7" name="Table 6">
            <a:extLst>
              <a:ext uri="{FF2B5EF4-FFF2-40B4-BE49-F238E27FC236}">
                <a16:creationId xmlns:a16="http://schemas.microsoft.com/office/drawing/2014/main" id="{E09531D9-00F6-4A00-8512-B0ED7B462E53}"/>
              </a:ext>
            </a:extLst>
          </p:cNvPr>
          <p:cNvGraphicFramePr>
            <a:graphicFrameLocks noGrp="1"/>
          </p:cNvGraphicFramePr>
          <p:nvPr>
            <p:extLst>
              <p:ext uri="{D42A27DB-BD31-4B8C-83A1-F6EECF244321}">
                <p14:modId xmlns:p14="http://schemas.microsoft.com/office/powerpoint/2010/main" val="3370029585"/>
              </p:ext>
            </p:extLst>
          </p:nvPr>
        </p:nvGraphicFramePr>
        <p:xfrm>
          <a:off x="1442934" y="1582202"/>
          <a:ext cx="9673810" cy="4607996"/>
        </p:xfrm>
        <a:graphic>
          <a:graphicData uri="http://schemas.openxmlformats.org/drawingml/2006/table">
            <a:tbl>
              <a:tblPr firstRow="1" firstCol="1" bandRow="1">
                <a:tableStyleId>{5C22544A-7EE6-4342-B048-85BDC9FD1C3A}</a:tableStyleId>
              </a:tblPr>
              <a:tblGrid>
                <a:gridCol w="8446593">
                  <a:extLst>
                    <a:ext uri="{9D8B030D-6E8A-4147-A177-3AD203B41FA5}">
                      <a16:colId xmlns:a16="http://schemas.microsoft.com/office/drawing/2014/main" val="309620599"/>
                    </a:ext>
                  </a:extLst>
                </a:gridCol>
                <a:gridCol w="1227217">
                  <a:extLst>
                    <a:ext uri="{9D8B030D-6E8A-4147-A177-3AD203B41FA5}">
                      <a16:colId xmlns:a16="http://schemas.microsoft.com/office/drawing/2014/main" val="785077898"/>
                    </a:ext>
                  </a:extLst>
                </a:gridCol>
              </a:tblGrid>
              <a:tr h="624932">
                <a:tc>
                  <a:txBody>
                    <a:bodyPr/>
                    <a:lstStyle/>
                    <a:p>
                      <a:pPr>
                        <a:lnSpc>
                          <a:spcPct val="107000"/>
                        </a:lnSpc>
                        <a:spcAft>
                          <a:spcPts val="800"/>
                        </a:spcAft>
                      </a:pPr>
                      <a:r>
                        <a:rPr lang="en-NZ" sz="1600" b="1">
                          <a:solidFill>
                            <a:schemeClr val="tx1"/>
                          </a:solidFill>
                          <a:effectLst/>
                        </a:rPr>
                        <a:t>You say the </a:t>
                      </a:r>
                      <a:r>
                        <a:rPr lang="en-NZ" sz="1600" b="1" err="1">
                          <a:solidFill>
                            <a:schemeClr val="tx1"/>
                          </a:solidFill>
                          <a:effectLst/>
                        </a:rPr>
                        <a:t>tamariki</a:t>
                      </a:r>
                      <a:r>
                        <a:rPr lang="en-NZ" sz="1600" b="1">
                          <a:solidFill>
                            <a:schemeClr val="tx1"/>
                          </a:solidFill>
                          <a:effectLst/>
                        </a:rPr>
                        <a:t> you care for, or those in your immediate </a:t>
                      </a:r>
                      <a:r>
                        <a:rPr lang="en-NZ" sz="1600" b="1" err="1">
                          <a:solidFill>
                            <a:schemeClr val="tx1"/>
                          </a:solidFill>
                          <a:effectLst/>
                        </a:rPr>
                        <a:t>whānau</a:t>
                      </a:r>
                      <a:r>
                        <a:rPr lang="en-NZ" sz="1600" b="1">
                          <a:solidFill>
                            <a:schemeClr val="tx1"/>
                          </a:solidFill>
                          <a:effectLst/>
                        </a:rPr>
                        <a:t>, have not been fully immunised. Can you please tell us why that is?</a:t>
                      </a:r>
                      <a:endParaRPr lang="en-NZ"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tc>
                <a:tc>
                  <a:txBody>
                    <a:bodyPr/>
                    <a:lstStyle/>
                    <a:p>
                      <a:pPr algn="ctr">
                        <a:lnSpc>
                          <a:spcPct val="107000"/>
                        </a:lnSpc>
                        <a:spcAft>
                          <a:spcPts val="800"/>
                        </a:spcAft>
                      </a:pPr>
                      <a:r>
                        <a:rPr lang="en-NZ" sz="1600">
                          <a:solidFill>
                            <a:schemeClr val="tx1"/>
                          </a:solidFill>
                          <a:effectLst/>
                        </a:rPr>
                        <a:t>%</a:t>
                      </a:r>
                      <a:endParaRPr lang="en-NZ"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tc>
                <a:extLst>
                  <a:ext uri="{0D108BD9-81ED-4DB2-BD59-A6C34878D82A}">
                    <a16:rowId xmlns:a16="http://schemas.microsoft.com/office/drawing/2014/main" val="2383127660"/>
                  </a:ext>
                </a:extLst>
              </a:tr>
              <a:tr h="331922">
                <a:tc>
                  <a:txBody>
                    <a:bodyPr/>
                    <a:lstStyle/>
                    <a:p>
                      <a:pPr>
                        <a:lnSpc>
                          <a:spcPct val="150000"/>
                        </a:lnSpc>
                        <a:spcBef>
                          <a:spcPts val="600"/>
                        </a:spcBef>
                        <a:spcAft>
                          <a:spcPts val="1800"/>
                        </a:spcAft>
                      </a:pPr>
                      <a:r>
                        <a:rPr lang="en-NZ" sz="1400" b="0">
                          <a:solidFill>
                            <a:schemeClr val="tx1"/>
                          </a:solidFill>
                          <a:effectLst/>
                        </a:rPr>
                        <a:t>I worry about the side effects</a:t>
                      </a:r>
                      <a:endParaRPr lang="en-NZ"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noFill/>
                  </a:tcPr>
                </a:tc>
                <a:tc>
                  <a:txBody>
                    <a:bodyPr/>
                    <a:lstStyle/>
                    <a:p>
                      <a:pPr algn="ctr">
                        <a:lnSpc>
                          <a:spcPct val="150000"/>
                        </a:lnSpc>
                        <a:spcBef>
                          <a:spcPts val="600"/>
                        </a:spcBef>
                        <a:spcAft>
                          <a:spcPts val="1800"/>
                        </a:spcAft>
                      </a:pPr>
                      <a:r>
                        <a:rPr lang="en-NZ" sz="1400">
                          <a:solidFill>
                            <a:schemeClr val="tx1"/>
                          </a:solidFill>
                          <a:effectLst/>
                        </a:rPr>
                        <a:t>28%</a:t>
                      </a:r>
                      <a:endParaRPr lang="en-NZ"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noFill/>
                  </a:tcPr>
                </a:tc>
                <a:extLst>
                  <a:ext uri="{0D108BD9-81ED-4DB2-BD59-A6C34878D82A}">
                    <a16:rowId xmlns:a16="http://schemas.microsoft.com/office/drawing/2014/main" val="77328927"/>
                  </a:ext>
                </a:extLst>
              </a:tr>
              <a:tr h="331922">
                <a:tc>
                  <a:txBody>
                    <a:bodyPr/>
                    <a:lstStyle/>
                    <a:p>
                      <a:pPr>
                        <a:lnSpc>
                          <a:spcPct val="150000"/>
                        </a:lnSpc>
                        <a:spcBef>
                          <a:spcPts val="600"/>
                        </a:spcBef>
                        <a:spcAft>
                          <a:spcPts val="1800"/>
                        </a:spcAft>
                      </a:pPr>
                      <a:r>
                        <a:rPr lang="en-NZ" sz="1400" b="0">
                          <a:solidFill>
                            <a:schemeClr val="tx1"/>
                          </a:solidFill>
                          <a:effectLst/>
                        </a:rPr>
                        <a:t>The whole COVID-19 pandemic experience has put me off thinking about vaccines</a:t>
                      </a:r>
                      <a:endParaRPr lang="en-NZ"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solidFill>
                      <a:srgbClr val="ECF7F8"/>
                    </a:solidFill>
                  </a:tcPr>
                </a:tc>
                <a:tc>
                  <a:txBody>
                    <a:bodyPr/>
                    <a:lstStyle/>
                    <a:p>
                      <a:pPr algn="ctr">
                        <a:lnSpc>
                          <a:spcPct val="150000"/>
                        </a:lnSpc>
                        <a:spcBef>
                          <a:spcPts val="600"/>
                        </a:spcBef>
                        <a:spcAft>
                          <a:spcPts val="1800"/>
                        </a:spcAft>
                      </a:pPr>
                      <a:r>
                        <a:rPr lang="en-NZ" sz="1400">
                          <a:solidFill>
                            <a:schemeClr val="tx1"/>
                          </a:solidFill>
                          <a:effectLst/>
                        </a:rPr>
                        <a:t>27%</a:t>
                      </a:r>
                      <a:endParaRPr lang="en-NZ"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solidFill>
                      <a:srgbClr val="ECF7F8"/>
                    </a:solidFill>
                  </a:tcPr>
                </a:tc>
                <a:extLst>
                  <a:ext uri="{0D108BD9-81ED-4DB2-BD59-A6C34878D82A}">
                    <a16:rowId xmlns:a16="http://schemas.microsoft.com/office/drawing/2014/main" val="836105627"/>
                  </a:ext>
                </a:extLst>
              </a:tr>
              <a:tr h="331922">
                <a:tc>
                  <a:txBody>
                    <a:bodyPr/>
                    <a:lstStyle/>
                    <a:p>
                      <a:pPr>
                        <a:lnSpc>
                          <a:spcPct val="150000"/>
                        </a:lnSpc>
                        <a:spcBef>
                          <a:spcPts val="600"/>
                        </a:spcBef>
                        <a:spcAft>
                          <a:spcPts val="1800"/>
                        </a:spcAft>
                      </a:pPr>
                      <a:r>
                        <a:rPr lang="en-NZ" sz="1400" b="0">
                          <a:solidFill>
                            <a:schemeClr val="tx1"/>
                          </a:solidFill>
                          <a:effectLst/>
                        </a:rPr>
                        <a:t>I don't trust immunisations</a:t>
                      </a:r>
                      <a:endParaRPr lang="en-NZ"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noFill/>
                  </a:tcPr>
                </a:tc>
                <a:tc>
                  <a:txBody>
                    <a:bodyPr/>
                    <a:lstStyle/>
                    <a:p>
                      <a:pPr algn="ctr">
                        <a:lnSpc>
                          <a:spcPct val="150000"/>
                        </a:lnSpc>
                        <a:spcBef>
                          <a:spcPts val="600"/>
                        </a:spcBef>
                        <a:spcAft>
                          <a:spcPts val="1800"/>
                        </a:spcAft>
                      </a:pPr>
                      <a:r>
                        <a:rPr lang="en-NZ" sz="1400">
                          <a:solidFill>
                            <a:schemeClr val="tx1"/>
                          </a:solidFill>
                          <a:effectLst/>
                        </a:rPr>
                        <a:t>20%</a:t>
                      </a:r>
                      <a:endParaRPr lang="en-NZ"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noFill/>
                  </a:tcPr>
                </a:tc>
                <a:extLst>
                  <a:ext uri="{0D108BD9-81ED-4DB2-BD59-A6C34878D82A}">
                    <a16:rowId xmlns:a16="http://schemas.microsoft.com/office/drawing/2014/main" val="2416867633"/>
                  </a:ext>
                </a:extLst>
              </a:tr>
              <a:tr h="331922">
                <a:tc>
                  <a:txBody>
                    <a:bodyPr/>
                    <a:lstStyle/>
                    <a:p>
                      <a:pPr>
                        <a:lnSpc>
                          <a:spcPct val="150000"/>
                        </a:lnSpc>
                        <a:spcBef>
                          <a:spcPts val="600"/>
                        </a:spcBef>
                        <a:spcAft>
                          <a:spcPts val="1800"/>
                        </a:spcAft>
                      </a:pPr>
                      <a:r>
                        <a:rPr lang="en-NZ" sz="1400" b="0">
                          <a:solidFill>
                            <a:schemeClr val="tx1"/>
                          </a:solidFill>
                          <a:effectLst/>
                        </a:rPr>
                        <a:t>I don't trust advice on child immunisations from the Ministry of Health</a:t>
                      </a:r>
                      <a:endParaRPr lang="en-NZ"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solidFill>
                      <a:srgbClr val="ECF7F8"/>
                    </a:solidFill>
                  </a:tcPr>
                </a:tc>
                <a:tc>
                  <a:txBody>
                    <a:bodyPr/>
                    <a:lstStyle/>
                    <a:p>
                      <a:pPr algn="ctr">
                        <a:lnSpc>
                          <a:spcPct val="150000"/>
                        </a:lnSpc>
                        <a:spcBef>
                          <a:spcPts val="600"/>
                        </a:spcBef>
                        <a:spcAft>
                          <a:spcPts val="1800"/>
                        </a:spcAft>
                      </a:pPr>
                      <a:r>
                        <a:rPr lang="en-NZ" sz="1400">
                          <a:solidFill>
                            <a:schemeClr val="tx1"/>
                          </a:solidFill>
                          <a:effectLst/>
                        </a:rPr>
                        <a:t>19%</a:t>
                      </a:r>
                      <a:endParaRPr lang="en-NZ"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solidFill>
                      <a:srgbClr val="ECF7F8"/>
                    </a:solidFill>
                  </a:tcPr>
                </a:tc>
                <a:extLst>
                  <a:ext uri="{0D108BD9-81ED-4DB2-BD59-A6C34878D82A}">
                    <a16:rowId xmlns:a16="http://schemas.microsoft.com/office/drawing/2014/main" val="2491616590"/>
                  </a:ext>
                </a:extLst>
              </a:tr>
              <a:tr h="331922">
                <a:tc>
                  <a:txBody>
                    <a:bodyPr/>
                    <a:lstStyle/>
                    <a:p>
                      <a:pPr>
                        <a:lnSpc>
                          <a:spcPct val="150000"/>
                        </a:lnSpc>
                        <a:spcBef>
                          <a:spcPts val="600"/>
                        </a:spcBef>
                        <a:spcAft>
                          <a:spcPts val="1800"/>
                        </a:spcAft>
                      </a:pPr>
                      <a:r>
                        <a:rPr lang="en-NZ" sz="1400" b="0">
                          <a:solidFill>
                            <a:schemeClr val="tx1"/>
                          </a:solidFill>
                          <a:effectLst/>
                        </a:rPr>
                        <a:t>I'm worn out by the COVID-19 pandemic and can't be bothered</a:t>
                      </a:r>
                      <a:endParaRPr lang="en-NZ"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noFill/>
                  </a:tcPr>
                </a:tc>
                <a:tc>
                  <a:txBody>
                    <a:bodyPr/>
                    <a:lstStyle/>
                    <a:p>
                      <a:pPr algn="ctr">
                        <a:lnSpc>
                          <a:spcPct val="150000"/>
                        </a:lnSpc>
                        <a:spcBef>
                          <a:spcPts val="600"/>
                        </a:spcBef>
                        <a:spcAft>
                          <a:spcPts val="1800"/>
                        </a:spcAft>
                      </a:pPr>
                      <a:r>
                        <a:rPr lang="en-NZ" sz="1400">
                          <a:solidFill>
                            <a:schemeClr val="tx1"/>
                          </a:solidFill>
                          <a:effectLst/>
                        </a:rPr>
                        <a:t>19%</a:t>
                      </a:r>
                      <a:endParaRPr lang="en-NZ"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noFill/>
                  </a:tcPr>
                </a:tc>
                <a:extLst>
                  <a:ext uri="{0D108BD9-81ED-4DB2-BD59-A6C34878D82A}">
                    <a16:rowId xmlns:a16="http://schemas.microsoft.com/office/drawing/2014/main" val="601108787"/>
                  </a:ext>
                </a:extLst>
              </a:tr>
              <a:tr h="331922">
                <a:tc>
                  <a:txBody>
                    <a:bodyPr/>
                    <a:lstStyle/>
                    <a:p>
                      <a:pPr>
                        <a:lnSpc>
                          <a:spcPct val="150000"/>
                        </a:lnSpc>
                        <a:spcBef>
                          <a:spcPts val="600"/>
                        </a:spcBef>
                        <a:spcAft>
                          <a:spcPts val="1800"/>
                        </a:spcAft>
                      </a:pPr>
                      <a:r>
                        <a:rPr lang="en-NZ" sz="1400" b="0">
                          <a:solidFill>
                            <a:schemeClr val="tx1"/>
                          </a:solidFill>
                          <a:effectLst/>
                        </a:rPr>
                        <a:t>I prefer traditional ways of treating disease without having to use immunisations</a:t>
                      </a:r>
                      <a:endParaRPr lang="en-NZ"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solidFill>
                      <a:srgbClr val="ECF7F8"/>
                    </a:solidFill>
                  </a:tcPr>
                </a:tc>
                <a:tc>
                  <a:txBody>
                    <a:bodyPr/>
                    <a:lstStyle/>
                    <a:p>
                      <a:pPr algn="ctr">
                        <a:lnSpc>
                          <a:spcPct val="150000"/>
                        </a:lnSpc>
                        <a:spcBef>
                          <a:spcPts val="600"/>
                        </a:spcBef>
                        <a:spcAft>
                          <a:spcPts val="1800"/>
                        </a:spcAft>
                      </a:pPr>
                      <a:r>
                        <a:rPr lang="en-NZ" sz="1400">
                          <a:solidFill>
                            <a:schemeClr val="tx1"/>
                          </a:solidFill>
                          <a:effectLst/>
                        </a:rPr>
                        <a:t>16%</a:t>
                      </a:r>
                      <a:endParaRPr lang="en-NZ"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solidFill>
                      <a:srgbClr val="ECF7F8"/>
                    </a:solidFill>
                  </a:tcPr>
                </a:tc>
                <a:extLst>
                  <a:ext uri="{0D108BD9-81ED-4DB2-BD59-A6C34878D82A}">
                    <a16:rowId xmlns:a16="http://schemas.microsoft.com/office/drawing/2014/main" val="4076729724"/>
                  </a:ext>
                </a:extLst>
              </a:tr>
              <a:tr h="331922">
                <a:tc>
                  <a:txBody>
                    <a:bodyPr/>
                    <a:lstStyle/>
                    <a:p>
                      <a:pPr>
                        <a:lnSpc>
                          <a:spcPct val="150000"/>
                        </a:lnSpc>
                        <a:spcBef>
                          <a:spcPts val="600"/>
                        </a:spcBef>
                        <a:spcAft>
                          <a:spcPts val="1800"/>
                        </a:spcAft>
                      </a:pPr>
                      <a:r>
                        <a:rPr lang="en-NZ" sz="1400" b="0">
                          <a:solidFill>
                            <a:schemeClr val="tx1"/>
                          </a:solidFill>
                          <a:effectLst/>
                        </a:rPr>
                        <a:t>I don't really believe they protect the health of </a:t>
                      </a:r>
                      <a:r>
                        <a:rPr lang="en-NZ" sz="1400" b="0" err="1">
                          <a:solidFill>
                            <a:schemeClr val="tx1"/>
                          </a:solidFill>
                          <a:effectLst/>
                        </a:rPr>
                        <a:t>tamariki</a:t>
                      </a:r>
                      <a:endParaRPr lang="en-NZ"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noFill/>
                  </a:tcPr>
                </a:tc>
                <a:tc>
                  <a:txBody>
                    <a:bodyPr/>
                    <a:lstStyle/>
                    <a:p>
                      <a:pPr algn="ctr">
                        <a:lnSpc>
                          <a:spcPct val="150000"/>
                        </a:lnSpc>
                        <a:spcBef>
                          <a:spcPts val="600"/>
                        </a:spcBef>
                        <a:spcAft>
                          <a:spcPts val="1800"/>
                        </a:spcAft>
                      </a:pPr>
                      <a:r>
                        <a:rPr lang="en-NZ" sz="1400">
                          <a:solidFill>
                            <a:schemeClr val="tx1"/>
                          </a:solidFill>
                          <a:effectLst/>
                        </a:rPr>
                        <a:t>14%</a:t>
                      </a:r>
                      <a:endParaRPr lang="en-NZ"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noFill/>
                  </a:tcPr>
                </a:tc>
                <a:extLst>
                  <a:ext uri="{0D108BD9-81ED-4DB2-BD59-A6C34878D82A}">
                    <a16:rowId xmlns:a16="http://schemas.microsoft.com/office/drawing/2014/main" val="85175484"/>
                  </a:ext>
                </a:extLst>
              </a:tr>
              <a:tr h="331922">
                <a:tc>
                  <a:txBody>
                    <a:bodyPr/>
                    <a:lstStyle/>
                    <a:p>
                      <a:pPr>
                        <a:lnSpc>
                          <a:spcPct val="150000"/>
                        </a:lnSpc>
                        <a:spcBef>
                          <a:spcPts val="600"/>
                        </a:spcBef>
                        <a:spcAft>
                          <a:spcPts val="1800"/>
                        </a:spcAft>
                      </a:pPr>
                      <a:r>
                        <a:rPr lang="en-NZ" sz="1400" b="0">
                          <a:solidFill>
                            <a:schemeClr val="tx1"/>
                          </a:solidFill>
                          <a:effectLst/>
                        </a:rPr>
                        <a:t>I don't know enough about immunisations</a:t>
                      </a:r>
                      <a:endParaRPr lang="en-NZ"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solidFill>
                      <a:srgbClr val="ECF7F8"/>
                    </a:solidFill>
                  </a:tcPr>
                </a:tc>
                <a:tc>
                  <a:txBody>
                    <a:bodyPr/>
                    <a:lstStyle/>
                    <a:p>
                      <a:pPr algn="ctr">
                        <a:lnSpc>
                          <a:spcPct val="150000"/>
                        </a:lnSpc>
                        <a:spcBef>
                          <a:spcPts val="600"/>
                        </a:spcBef>
                        <a:spcAft>
                          <a:spcPts val="1800"/>
                        </a:spcAft>
                      </a:pPr>
                      <a:r>
                        <a:rPr lang="en-NZ" sz="1400">
                          <a:solidFill>
                            <a:schemeClr val="tx1"/>
                          </a:solidFill>
                          <a:effectLst/>
                        </a:rPr>
                        <a:t>12%</a:t>
                      </a:r>
                      <a:endParaRPr lang="en-NZ"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solidFill>
                      <a:srgbClr val="ECF7F8"/>
                    </a:solidFill>
                  </a:tcPr>
                </a:tc>
                <a:extLst>
                  <a:ext uri="{0D108BD9-81ED-4DB2-BD59-A6C34878D82A}">
                    <a16:rowId xmlns:a16="http://schemas.microsoft.com/office/drawing/2014/main" val="712986888"/>
                  </a:ext>
                </a:extLst>
              </a:tr>
              <a:tr h="331922">
                <a:tc>
                  <a:txBody>
                    <a:bodyPr/>
                    <a:lstStyle/>
                    <a:p>
                      <a:pPr>
                        <a:lnSpc>
                          <a:spcPct val="150000"/>
                        </a:lnSpc>
                        <a:spcBef>
                          <a:spcPts val="600"/>
                        </a:spcBef>
                        <a:spcAft>
                          <a:spcPts val="1800"/>
                        </a:spcAft>
                      </a:pPr>
                      <a:r>
                        <a:rPr lang="en-NZ" sz="1400" b="0">
                          <a:solidFill>
                            <a:schemeClr val="tx1"/>
                          </a:solidFill>
                          <a:effectLst/>
                        </a:rPr>
                        <a:t>It's too much effort to get to a vaccination place several times</a:t>
                      </a:r>
                      <a:endParaRPr lang="en-NZ"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noFill/>
                  </a:tcPr>
                </a:tc>
                <a:tc>
                  <a:txBody>
                    <a:bodyPr/>
                    <a:lstStyle/>
                    <a:p>
                      <a:pPr algn="ctr">
                        <a:lnSpc>
                          <a:spcPct val="150000"/>
                        </a:lnSpc>
                        <a:spcBef>
                          <a:spcPts val="600"/>
                        </a:spcBef>
                        <a:spcAft>
                          <a:spcPts val="1800"/>
                        </a:spcAft>
                      </a:pPr>
                      <a:r>
                        <a:rPr lang="en-NZ" sz="1400">
                          <a:solidFill>
                            <a:schemeClr val="tx1"/>
                          </a:solidFill>
                          <a:effectLst/>
                        </a:rPr>
                        <a:t>8%</a:t>
                      </a:r>
                      <a:endParaRPr lang="en-NZ"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noFill/>
                  </a:tcPr>
                </a:tc>
                <a:extLst>
                  <a:ext uri="{0D108BD9-81ED-4DB2-BD59-A6C34878D82A}">
                    <a16:rowId xmlns:a16="http://schemas.microsoft.com/office/drawing/2014/main" val="4122862098"/>
                  </a:ext>
                </a:extLst>
              </a:tr>
              <a:tr h="331922">
                <a:tc>
                  <a:txBody>
                    <a:bodyPr/>
                    <a:lstStyle/>
                    <a:p>
                      <a:pPr>
                        <a:lnSpc>
                          <a:spcPct val="150000"/>
                        </a:lnSpc>
                        <a:spcBef>
                          <a:spcPts val="600"/>
                        </a:spcBef>
                        <a:spcAft>
                          <a:spcPts val="1800"/>
                        </a:spcAft>
                      </a:pPr>
                      <a:r>
                        <a:rPr lang="en-NZ" sz="1400" b="0">
                          <a:solidFill>
                            <a:schemeClr val="tx1"/>
                          </a:solidFill>
                          <a:effectLst/>
                        </a:rPr>
                        <a:t>Immunisations might be free, but it still costs to get to a place to have immunisations</a:t>
                      </a:r>
                      <a:endParaRPr lang="en-NZ"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solidFill>
                      <a:srgbClr val="ECF7F8"/>
                    </a:solidFill>
                  </a:tcPr>
                </a:tc>
                <a:tc>
                  <a:txBody>
                    <a:bodyPr/>
                    <a:lstStyle/>
                    <a:p>
                      <a:pPr algn="ctr">
                        <a:lnSpc>
                          <a:spcPct val="150000"/>
                        </a:lnSpc>
                        <a:spcBef>
                          <a:spcPts val="600"/>
                        </a:spcBef>
                        <a:spcAft>
                          <a:spcPts val="1800"/>
                        </a:spcAft>
                      </a:pPr>
                      <a:r>
                        <a:rPr lang="en-NZ" sz="1400">
                          <a:solidFill>
                            <a:schemeClr val="tx1"/>
                          </a:solidFill>
                          <a:effectLst/>
                        </a:rPr>
                        <a:t>6%</a:t>
                      </a:r>
                      <a:endParaRPr lang="en-NZ"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solidFill>
                      <a:srgbClr val="ECF7F8"/>
                    </a:solidFill>
                  </a:tcPr>
                </a:tc>
                <a:extLst>
                  <a:ext uri="{0D108BD9-81ED-4DB2-BD59-A6C34878D82A}">
                    <a16:rowId xmlns:a16="http://schemas.microsoft.com/office/drawing/2014/main" val="2270031149"/>
                  </a:ext>
                </a:extLst>
              </a:tr>
              <a:tr h="331922">
                <a:tc>
                  <a:txBody>
                    <a:bodyPr/>
                    <a:lstStyle/>
                    <a:p>
                      <a:pPr>
                        <a:lnSpc>
                          <a:spcPct val="150000"/>
                        </a:lnSpc>
                        <a:spcBef>
                          <a:spcPts val="600"/>
                        </a:spcBef>
                        <a:spcAft>
                          <a:spcPts val="1800"/>
                        </a:spcAft>
                      </a:pPr>
                      <a:r>
                        <a:rPr lang="en-NZ" sz="1400" b="0">
                          <a:solidFill>
                            <a:schemeClr val="tx1"/>
                          </a:solidFill>
                          <a:effectLst/>
                        </a:rPr>
                        <a:t>I don't know where to go</a:t>
                      </a:r>
                      <a:endParaRPr lang="en-NZ"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noFill/>
                  </a:tcPr>
                </a:tc>
                <a:tc>
                  <a:txBody>
                    <a:bodyPr/>
                    <a:lstStyle/>
                    <a:p>
                      <a:pPr algn="ctr">
                        <a:lnSpc>
                          <a:spcPct val="150000"/>
                        </a:lnSpc>
                        <a:spcBef>
                          <a:spcPts val="600"/>
                        </a:spcBef>
                        <a:spcAft>
                          <a:spcPts val="1800"/>
                        </a:spcAft>
                      </a:pPr>
                      <a:r>
                        <a:rPr lang="en-NZ" sz="1400">
                          <a:solidFill>
                            <a:schemeClr val="tx1"/>
                          </a:solidFill>
                          <a:effectLst/>
                        </a:rPr>
                        <a:t>4%</a:t>
                      </a:r>
                      <a:endParaRPr lang="en-NZ"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noFill/>
                  </a:tcPr>
                </a:tc>
                <a:extLst>
                  <a:ext uri="{0D108BD9-81ED-4DB2-BD59-A6C34878D82A}">
                    <a16:rowId xmlns:a16="http://schemas.microsoft.com/office/drawing/2014/main" val="3571703155"/>
                  </a:ext>
                </a:extLst>
              </a:tr>
              <a:tr h="331922">
                <a:tc>
                  <a:txBody>
                    <a:bodyPr/>
                    <a:lstStyle/>
                    <a:p>
                      <a:pPr>
                        <a:lnSpc>
                          <a:spcPct val="150000"/>
                        </a:lnSpc>
                        <a:spcBef>
                          <a:spcPts val="600"/>
                        </a:spcBef>
                        <a:spcAft>
                          <a:spcPts val="1800"/>
                        </a:spcAft>
                      </a:pPr>
                      <a:r>
                        <a:rPr lang="en-NZ" sz="1400" b="0">
                          <a:solidFill>
                            <a:schemeClr val="tx1"/>
                          </a:solidFill>
                          <a:effectLst/>
                        </a:rPr>
                        <a:t>Something else (please tell us what it is)</a:t>
                      </a:r>
                      <a:endParaRPr lang="en-NZ"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solidFill>
                      <a:srgbClr val="ECF7F8"/>
                    </a:solidFill>
                  </a:tcPr>
                </a:tc>
                <a:tc>
                  <a:txBody>
                    <a:bodyPr/>
                    <a:lstStyle/>
                    <a:p>
                      <a:pPr algn="ctr">
                        <a:lnSpc>
                          <a:spcPct val="150000"/>
                        </a:lnSpc>
                        <a:spcBef>
                          <a:spcPts val="600"/>
                        </a:spcBef>
                        <a:spcAft>
                          <a:spcPts val="1800"/>
                        </a:spcAft>
                      </a:pPr>
                      <a:r>
                        <a:rPr lang="en-NZ" sz="1400">
                          <a:solidFill>
                            <a:schemeClr val="tx1"/>
                          </a:solidFill>
                          <a:effectLst/>
                        </a:rPr>
                        <a:t>26%</a:t>
                      </a:r>
                      <a:endParaRPr lang="en-NZ"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982" marR="82982" marT="0" marB="0" anchor="ctr">
                    <a:solidFill>
                      <a:srgbClr val="ECF7F8"/>
                    </a:solidFill>
                  </a:tcPr>
                </a:tc>
                <a:extLst>
                  <a:ext uri="{0D108BD9-81ED-4DB2-BD59-A6C34878D82A}">
                    <a16:rowId xmlns:a16="http://schemas.microsoft.com/office/drawing/2014/main" val="2281012736"/>
                  </a:ext>
                </a:extLst>
              </a:tr>
            </a:tbl>
          </a:graphicData>
        </a:graphic>
      </p:graphicFrame>
      <p:sp>
        <p:nvSpPr>
          <p:cNvPr id="10" name="Rectangle 3">
            <a:extLst>
              <a:ext uri="{FF2B5EF4-FFF2-40B4-BE49-F238E27FC236}">
                <a16:creationId xmlns:a16="http://schemas.microsoft.com/office/drawing/2014/main" id="{ACF50533-2657-4AD9-B951-94923FA2A1F8}"/>
              </a:ext>
            </a:extLst>
          </p:cNvPr>
          <p:cNvSpPr>
            <a:spLocks noChangeArrowheads="1"/>
          </p:cNvSpPr>
          <p:nvPr/>
        </p:nvSpPr>
        <p:spPr bwMode="auto">
          <a:xfrm>
            <a:off x="3705225" y="2514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sp>
        <p:nvSpPr>
          <p:cNvPr id="11" name="Rectangle 4">
            <a:extLst>
              <a:ext uri="{FF2B5EF4-FFF2-40B4-BE49-F238E27FC236}">
                <a16:creationId xmlns:a16="http://schemas.microsoft.com/office/drawing/2014/main" id="{877F217B-A7A3-4CA2-8050-99D26C756CB6}"/>
              </a:ext>
            </a:extLst>
          </p:cNvPr>
          <p:cNvSpPr>
            <a:spLocks noChangeArrowheads="1"/>
          </p:cNvSpPr>
          <p:nvPr/>
        </p:nvSpPr>
        <p:spPr bwMode="auto">
          <a:xfrm>
            <a:off x="3705225" y="2971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NZ" altLang="en-US" sz="1800" b="0" i="0" u="none" strike="noStrike" cap="none" normalizeH="0" baseline="0">
                <a:ln>
                  <a:noFill/>
                </a:ln>
                <a:solidFill>
                  <a:schemeClr val="tx1"/>
                </a:solidFill>
                <a:effectLst/>
                <a:latin typeface="Arial" panose="020B0604020202020204" pitchFamily="34" charset="0"/>
              </a:rPr>
            </a:br>
            <a:endParaRPr kumimoji="0" lang="en-NZ"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NZ"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B2F2A1FF-4923-4194-A929-47821B345D10}"/>
              </a:ext>
            </a:extLst>
          </p:cNvPr>
          <p:cNvSpPr txBox="1"/>
          <p:nvPr/>
        </p:nvSpPr>
        <p:spPr>
          <a:xfrm>
            <a:off x="95693" y="6512741"/>
            <a:ext cx="4997302" cy="276999"/>
          </a:xfrm>
          <a:prstGeom prst="rect">
            <a:avLst/>
          </a:prstGeom>
          <a:noFill/>
        </p:spPr>
        <p:txBody>
          <a:bodyPr wrap="square" rtlCol="0">
            <a:spAutoFit/>
          </a:bodyPr>
          <a:lstStyle/>
          <a:p>
            <a:r>
              <a:rPr lang="en-NZ" sz="1200"/>
              <a:t>Source: Horizon Māori Omnibus August 2022</a:t>
            </a:r>
          </a:p>
        </p:txBody>
      </p:sp>
      <p:sp>
        <p:nvSpPr>
          <p:cNvPr id="13" name="Rectangle 12">
            <a:extLst>
              <a:ext uri="{FF2B5EF4-FFF2-40B4-BE49-F238E27FC236}">
                <a16:creationId xmlns:a16="http://schemas.microsoft.com/office/drawing/2014/main" id="{DCE4B6AC-1CCB-45DB-8357-53B12D184B8C}"/>
              </a:ext>
            </a:extLst>
          </p:cNvPr>
          <p:cNvSpPr/>
          <p:nvPr/>
        </p:nvSpPr>
        <p:spPr>
          <a:xfrm>
            <a:off x="922185" y="2202072"/>
            <a:ext cx="10194559" cy="75397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606065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139F1F-0D22-4936-96DD-0B326F050F29}"/>
              </a:ext>
            </a:extLst>
          </p:cNvPr>
          <p:cNvSpPr>
            <a:spLocks noGrp="1"/>
          </p:cNvSpPr>
          <p:nvPr>
            <p:ph type="body" sz="quarter" idx="14"/>
          </p:nvPr>
        </p:nvSpPr>
        <p:spPr>
          <a:xfrm>
            <a:off x="699110" y="253509"/>
            <a:ext cx="11076329" cy="1131247"/>
          </a:xfrm>
        </p:spPr>
        <p:txBody>
          <a:bodyPr/>
          <a:lstStyle/>
          <a:p>
            <a:r>
              <a:rPr lang="en-NZ" sz="2700"/>
              <a:t>Recent results are the same. The top reasons selected for not fully immunising their child relates to their pandemic experience, followed closely by concerns about side effects</a:t>
            </a:r>
          </a:p>
        </p:txBody>
      </p:sp>
      <p:sp>
        <p:nvSpPr>
          <p:cNvPr id="8" name="Text Placeholder 4">
            <a:extLst>
              <a:ext uri="{FF2B5EF4-FFF2-40B4-BE49-F238E27FC236}">
                <a16:creationId xmlns:a16="http://schemas.microsoft.com/office/drawing/2014/main" id="{4B7BF0D7-FDFA-41D6-AB60-AAB78785E9AC}"/>
              </a:ext>
            </a:extLst>
          </p:cNvPr>
          <p:cNvSpPr txBox="1">
            <a:spLocks/>
          </p:cNvSpPr>
          <p:nvPr/>
        </p:nvSpPr>
        <p:spPr>
          <a:xfrm>
            <a:off x="7970" y="6349879"/>
            <a:ext cx="11675011" cy="461665"/>
          </a:xfrm>
          <a:prstGeom prst="rect">
            <a:avLst/>
          </a:prstGeom>
        </p:spPr>
        <p:txBody>
          <a:bodyPr vert="horz" wrap="square" lIns="91440" tIns="45720" rIns="91440" bIns="45720" numCol="1" rtlCol="0">
            <a:sp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800">
                <a:latin typeface="Arial" panose="020B0604020202020204" pitchFamily="34" charset="0"/>
                <a:cs typeface="Arial" panose="020B0604020202020204" pitchFamily="34" charset="0"/>
              </a:rPr>
              <a:t>Source: Horizon Omnibus May 2023</a:t>
            </a:r>
          </a:p>
          <a:p>
            <a:pPr>
              <a:spcBef>
                <a:spcPts val="0"/>
              </a:spcBef>
            </a:pPr>
            <a:r>
              <a:rPr lang="en-US" sz="800" err="1">
                <a:latin typeface="Arial" panose="020B0604020202020204" pitchFamily="34" charset="0"/>
                <a:cs typeface="Arial" panose="020B0604020202020204" pitchFamily="34" charset="0"/>
              </a:rPr>
              <a:t>Q6</a:t>
            </a:r>
            <a:r>
              <a:rPr lang="en-US" sz="800">
                <a:latin typeface="Arial" panose="020B0604020202020204" pitchFamily="34" charset="0"/>
                <a:cs typeface="Arial" panose="020B0604020202020204" pitchFamily="34" charset="0"/>
              </a:rPr>
              <a:t>: You said the child you are thinking of (12 and under with next birthday) has not been fully </a:t>
            </a:r>
            <a:r>
              <a:rPr lang="en-US" sz="800" err="1">
                <a:latin typeface="Arial" panose="020B0604020202020204" pitchFamily="34" charset="0"/>
                <a:cs typeface="Arial" panose="020B0604020202020204" pitchFamily="34" charset="0"/>
              </a:rPr>
              <a:t>immunised</a:t>
            </a:r>
            <a:r>
              <a:rPr lang="en-US" sz="800">
                <a:latin typeface="Arial" panose="020B0604020202020204" pitchFamily="34" charset="0"/>
                <a:cs typeface="Arial" panose="020B0604020202020204" pitchFamily="34" charset="0"/>
              </a:rPr>
              <a:t>. Can you please tell is why is that? MR</a:t>
            </a:r>
            <a:endParaRPr lang="en-NZ" sz="800">
              <a:latin typeface="Arial" panose="020B0604020202020204" pitchFamily="34" charset="0"/>
              <a:cs typeface="Arial" panose="020B0604020202020204" pitchFamily="34" charset="0"/>
            </a:endParaRPr>
          </a:p>
          <a:p>
            <a:pPr>
              <a:spcBef>
                <a:spcPts val="0"/>
              </a:spcBef>
            </a:pPr>
            <a:r>
              <a:rPr lang="en-US" sz="800">
                <a:latin typeface="Arial" panose="020B0604020202020204" pitchFamily="34" charset="0"/>
                <a:cs typeface="Arial" panose="020B0604020202020204" pitchFamily="34" charset="0"/>
              </a:rPr>
              <a:t>Base: Those who are responsible for making decisions about health care for children 12 years and under, and the child 12 and under with the next birthday is not fully immunized, n=97</a:t>
            </a:r>
          </a:p>
        </p:txBody>
      </p:sp>
      <p:graphicFrame>
        <p:nvGraphicFramePr>
          <p:cNvPr id="11" name="Chart 10">
            <a:extLst>
              <a:ext uri="{FF2B5EF4-FFF2-40B4-BE49-F238E27FC236}">
                <a16:creationId xmlns:a16="http://schemas.microsoft.com/office/drawing/2014/main" id="{F943463E-8AFA-4005-A8C9-D8C0332A5043}"/>
              </a:ext>
            </a:extLst>
          </p:cNvPr>
          <p:cNvGraphicFramePr/>
          <p:nvPr>
            <p:extLst>
              <p:ext uri="{D42A27DB-BD31-4B8C-83A1-F6EECF244321}">
                <p14:modId xmlns:p14="http://schemas.microsoft.com/office/powerpoint/2010/main" val="437906683"/>
              </p:ext>
            </p:extLst>
          </p:nvPr>
        </p:nvGraphicFramePr>
        <p:xfrm>
          <a:off x="699110" y="1813018"/>
          <a:ext cx="11381130" cy="458798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1">
            <a:extLst>
              <a:ext uri="{FF2B5EF4-FFF2-40B4-BE49-F238E27FC236}">
                <a16:creationId xmlns:a16="http://schemas.microsoft.com/office/drawing/2014/main" id="{ED105669-7719-4C0B-85E5-AE60C199BFC8}"/>
              </a:ext>
            </a:extLst>
          </p:cNvPr>
          <p:cNvSpPr txBox="1">
            <a:spLocks/>
          </p:cNvSpPr>
          <p:nvPr/>
        </p:nvSpPr>
        <p:spPr>
          <a:xfrm>
            <a:off x="10071790" y="4164245"/>
            <a:ext cx="1730900" cy="19111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5000" b="1"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NZ" sz="1600" b="0"/>
              <a:t>While sample sizes were small, indicatively the reasons were similar for equity groups</a:t>
            </a:r>
          </a:p>
        </p:txBody>
      </p:sp>
      <p:sp>
        <p:nvSpPr>
          <p:cNvPr id="7" name="Rectangle 6">
            <a:extLst>
              <a:ext uri="{FF2B5EF4-FFF2-40B4-BE49-F238E27FC236}">
                <a16:creationId xmlns:a16="http://schemas.microsoft.com/office/drawing/2014/main" id="{EED901D8-F94C-4130-A13B-EC12CB523383}"/>
              </a:ext>
            </a:extLst>
          </p:cNvPr>
          <p:cNvSpPr/>
          <p:nvPr/>
        </p:nvSpPr>
        <p:spPr>
          <a:xfrm>
            <a:off x="699110" y="1951892"/>
            <a:ext cx="10194559" cy="62505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097630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49DAEE-0CA1-442D-9971-FCDD2E51CB97}"/>
              </a:ext>
            </a:extLst>
          </p:cNvPr>
          <p:cNvSpPr>
            <a:spLocks noGrp="1"/>
          </p:cNvSpPr>
          <p:nvPr>
            <p:ph type="body" sz="quarter" idx="14"/>
          </p:nvPr>
        </p:nvSpPr>
        <p:spPr>
          <a:xfrm>
            <a:off x="541781" y="893942"/>
            <a:ext cx="10371641" cy="5236678"/>
          </a:xfrm>
        </p:spPr>
        <p:txBody>
          <a:bodyPr/>
          <a:lstStyle/>
          <a:p>
            <a:pPr marL="457200" indent="-457200">
              <a:lnSpc>
                <a:spcPct val="120000"/>
              </a:lnSpc>
              <a:buFont typeface="Arial" panose="020B0604020202020204" pitchFamily="34" charset="0"/>
              <a:buChar char="•"/>
            </a:pPr>
            <a:r>
              <a:rPr lang="en-NZ" sz="1800" b="0"/>
              <a:t>The majority of the population 18+ (81%) understand the importance of childhood immunisations</a:t>
            </a:r>
          </a:p>
          <a:p>
            <a:pPr marL="457200" indent="-457200">
              <a:lnSpc>
                <a:spcPct val="120000"/>
              </a:lnSpc>
              <a:buFont typeface="Arial" panose="020B0604020202020204" pitchFamily="34" charset="0"/>
              <a:buChar char="•"/>
            </a:pPr>
            <a:r>
              <a:rPr lang="en-NZ" sz="1800" b="0"/>
              <a:t>About a quarter (23%) feel more negative about immunisations in general because of the last 2 years</a:t>
            </a:r>
          </a:p>
          <a:p>
            <a:pPr marL="457200" indent="-457200">
              <a:lnSpc>
                <a:spcPct val="120000"/>
              </a:lnSpc>
              <a:buFont typeface="Arial" panose="020B0604020202020204" pitchFamily="34" charset="0"/>
              <a:buChar char="•"/>
            </a:pPr>
            <a:r>
              <a:rPr lang="en-NZ" sz="1800" b="0"/>
              <a:t>Almost two thirds (63%) trust advice on childhood immunisations from Ministry of Health/ Health New Zealand</a:t>
            </a:r>
          </a:p>
          <a:p>
            <a:pPr marL="457200" indent="-457200">
              <a:lnSpc>
                <a:spcPct val="120000"/>
              </a:lnSpc>
              <a:buFont typeface="Arial" panose="020B0604020202020204" pitchFamily="34" charset="0"/>
              <a:buChar char="•"/>
            </a:pPr>
            <a:r>
              <a:rPr lang="en-NZ" sz="1800" b="0"/>
              <a:t>But there is a group to watch out for:</a:t>
            </a:r>
          </a:p>
          <a:p>
            <a:pPr marL="1543050" lvl="3" indent="-171450">
              <a:lnSpc>
                <a:spcPct val="135000"/>
              </a:lnSpc>
              <a:buFontTx/>
              <a:buChar char="-"/>
            </a:pPr>
            <a:r>
              <a:rPr lang="en-NZ" sz="1600">
                <a:solidFill>
                  <a:srgbClr val="C00000"/>
                </a:solidFill>
              </a:rPr>
              <a:t>Younger parents/caregivers (18-34 years)</a:t>
            </a:r>
          </a:p>
          <a:p>
            <a:pPr marL="1543050" lvl="3" indent="-171450">
              <a:lnSpc>
                <a:spcPct val="135000"/>
              </a:lnSpc>
              <a:buFontTx/>
              <a:buChar char="-"/>
            </a:pPr>
            <a:r>
              <a:rPr lang="en-NZ" sz="1600">
                <a:solidFill>
                  <a:srgbClr val="C00000"/>
                </a:solidFill>
              </a:rPr>
              <a:t>Single parents with 3 or more children at home</a:t>
            </a:r>
          </a:p>
          <a:p>
            <a:pPr marL="1543050" lvl="3" indent="-171450">
              <a:lnSpc>
                <a:spcPct val="135000"/>
              </a:lnSpc>
              <a:buFontTx/>
              <a:buChar char="-"/>
            </a:pPr>
            <a:r>
              <a:rPr lang="en-NZ" sz="1600">
                <a:solidFill>
                  <a:srgbClr val="C00000"/>
                </a:solidFill>
              </a:rPr>
              <a:t>Those who have more children under the age of 5</a:t>
            </a:r>
          </a:p>
          <a:p>
            <a:pPr marL="1543050" lvl="3" indent="-171450">
              <a:lnSpc>
                <a:spcPct val="135000"/>
              </a:lnSpc>
              <a:buFontTx/>
              <a:buChar char="-"/>
            </a:pPr>
            <a:r>
              <a:rPr lang="en-NZ" sz="1600">
                <a:solidFill>
                  <a:srgbClr val="C00000"/>
                </a:solidFill>
              </a:rPr>
              <a:t>To some degree a link to education levels.</a:t>
            </a:r>
          </a:p>
          <a:p>
            <a:pPr marL="457200" lvl="1" indent="-457200">
              <a:lnSpc>
                <a:spcPct val="120000"/>
              </a:lnSpc>
              <a:spcBef>
                <a:spcPts val="1000"/>
              </a:spcBef>
            </a:pPr>
            <a:r>
              <a:rPr lang="en-NZ" sz="1800"/>
              <a:t>Also divided opinion around getting further COVID vaccinations – with just over a third (36%) saying they are worn out and can’t be bothered</a:t>
            </a:r>
          </a:p>
          <a:p>
            <a:pPr marL="628650" lvl="1" indent="-171450">
              <a:lnSpc>
                <a:spcPct val="135000"/>
              </a:lnSpc>
              <a:buFontTx/>
              <a:buChar char="-"/>
            </a:pPr>
            <a:endParaRPr lang="en-NZ" sz="1200"/>
          </a:p>
          <a:p>
            <a:pPr marL="457200" indent="-457200">
              <a:buFont typeface="Arial" panose="020B0604020202020204" pitchFamily="34" charset="0"/>
              <a:buChar char="•"/>
            </a:pPr>
            <a:endParaRPr lang="en-NZ" sz="1800" b="0"/>
          </a:p>
          <a:p>
            <a:pPr marL="457200" indent="-457200">
              <a:buFont typeface="Arial" panose="020B0604020202020204" pitchFamily="34" charset="0"/>
              <a:buChar char="•"/>
            </a:pPr>
            <a:endParaRPr lang="en-NZ" sz="1800" b="0"/>
          </a:p>
        </p:txBody>
      </p:sp>
      <p:sp>
        <p:nvSpPr>
          <p:cNvPr id="16" name="Text Placeholder 4">
            <a:extLst>
              <a:ext uri="{FF2B5EF4-FFF2-40B4-BE49-F238E27FC236}">
                <a16:creationId xmlns:a16="http://schemas.microsoft.com/office/drawing/2014/main" id="{52C83057-5225-402F-AFC3-A7D389FCC2BD}"/>
              </a:ext>
            </a:extLst>
          </p:cNvPr>
          <p:cNvSpPr txBox="1">
            <a:spLocks/>
          </p:cNvSpPr>
          <p:nvPr/>
        </p:nvSpPr>
        <p:spPr>
          <a:xfrm>
            <a:off x="7971" y="6395356"/>
            <a:ext cx="7672904" cy="461665"/>
          </a:xfrm>
          <a:prstGeom prst="rect">
            <a:avLst/>
          </a:prstGeom>
        </p:spPr>
        <p:txBody>
          <a:bodyPr vert="horz" wrap="square" lIns="91440" tIns="45720" rIns="91440" bIns="45720" numCol="1" rtlCol="0">
            <a:sp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800">
                <a:latin typeface="Arial" panose="020B0604020202020204" pitchFamily="34" charset="0"/>
                <a:cs typeface="Arial" panose="020B0604020202020204" pitchFamily="34" charset="0"/>
              </a:rPr>
              <a:t>Source: Horizon Omnibus May 2023</a:t>
            </a:r>
          </a:p>
          <a:p>
            <a:pPr>
              <a:spcBef>
                <a:spcPts val="0"/>
              </a:spcBef>
            </a:pPr>
            <a:r>
              <a:rPr lang="en-US" sz="800" err="1">
                <a:latin typeface="Arial" panose="020B0604020202020204" pitchFamily="34" charset="0"/>
                <a:cs typeface="Arial" panose="020B0604020202020204" pitchFamily="34" charset="0"/>
              </a:rPr>
              <a:t>Q2</a:t>
            </a:r>
            <a:r>
              <a:rPr lang="en-US" sz="800">
                <a:latin typeface="Arial" panose="020B0604020202020204" pitchFamily="34" charset="0"/>
                <a:cs typeface="Arial" panose="020B0604020202020204" pitchFamily="34" charset="0"/>
              </a:rPr>
              <a:t>: To what extent do you agree with the following statements…</a:t>
            </a:r>
          </a:p>
          <a:p>
            <a:pPr>
              <a:spcBef>
                <a:spcPts val="0"/>
              </a:spcBef>
            </a:pPr>
            <a:r>
              <a:rPr lang="en-US" sz="800">
                <a:latin typeface="Arial" panose="020B0604020202020204" pitchFamily="34" charset="0"/>
                <a:cs typeface="Arial" panose="020B0604020202020204" pitchFamily="34" charset="0"/>
              </a:rPr>
              <a:t>Base: All respondents n=1,570</a:t>
            </a:r>
          </a:p>
        </p:txBody>
      </p:sp>
      <p:sp>
        <p:nvSpPr>
          <p:cNvPr id="22" name="Text Placeholder 1">
            <a:extLst>
              <a:ext uri="{FF2B5EF4-FFF2-40B4-BE49-F238E27FC236}">
                <a16:creationId xmlns:a16="http://schemas.microsoft.com/office/drawing/2014/main" id="{C09E1DE5-70F6-4B06-AC7A-D40240A8ADBF}"/>
              </a:ext>
            </a:extLst>
          </p:cNvPr>
          <p:cNvSpPr txBox="1">
            <a:spLocks/>
          </p:cNvSpPr>
          <p:nvPr/>
        </p:nvSpPr>
        <p:spPr>
          <a:xfrm>
            <a:off x="330661" y="279421"/>
            <a:ext cx="10804706" cy="44795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5000" b="1"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2800"/>
              <a:t>Summary</a:t>
            </a:r>
          </a:p>
        </p:txBody>
      </p:sp>
    </p:spTree>
    <p:extLst>
      <p:ext uri="{BB962C8B-B14F-4D97-AF65-F5344CB8AC3E}">
        <p14:creationId xmlns:p14="http://schemas.microsoft.com/office/powerpoint/2010/main" val="909820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A26A46-CD77-4FBD-BF7F-AB2EE1F79CF8}"/>
              </a:ext>
            </a:extLst>
          </p:cNvPr>
          <p:cNvSpPr>
            <a:spLocks noGrp="1"/>
          </p:cNvSpPr>
          <p:nvPr>
            <p:ph type="body" sz="quarter" idx="14"/>
          </p:nvPr>
        </p:nvSpPr>
        <p:spPr>
          <a:xfrm>
            <a:off x="814137" y="405229"/>
            <a:ext cx="10335126" cy="753979"/>
          </a:xfrm>
        </p:spPr>
        <p:txBody>
          <a:bodyPr/>
          <a:lstStyle/>
          <a:p>
            <a:r>
              <a:rPr lang="en-NZ" sz="2800"/>
              <a:t>Summary</a:t>
            </a:r>
          </a:p>
        </p:txBody>
      </p:sp>
      <p:sp>
        <p:nvSpPr>
          <p:cNvPr id="3" name="Text Placeholder 2">
            <a:extLst>
              <a:ext uri="{FF2B5EF4-FFF2-40B4-BE49-F238E27FC236}">
                <a16:creationId xmlns:a16="http://schemas.microsoft.com/office/drawing/2014/main" id="{ECE7B412-847D-4D41-BA11-C6E267C273D6}"/>
              </a:ext>
            </a:extLst>
          </p:cNvPr>
          <p:cNvSpPr>
            <a:spLocks noGrp="1"/>
          </p:cNvSpPr>
          <p:nvPr>
            <p:ph type="body" sz="quarter" idx="15"/>
          </p:nvPr>
        </p:nvSpPr>
        <p:spPr>
          <a:xfrm>
            <a:off x="814137" y="1037222"/>
            <a:ext cx="10724720" cy="5671488"/>
          </a:xfrm>
        </p:spPr>
        <p:txBody>
          <a:bodyPr>
            <a:noAutofit/>
          </a:bodyPr>
          <a:lstStyle/>
          <a:p>
            <a:pPr marL="457200" indent="-457200">
              <a:lnSpc>
                <a:spcPct val="120000"/>
              </a:lnSpc>
              <a:spcAft>
                <a:spcPts val="1200"/>
              </a:spcAft>
              <a:buFont typeface="Arial" panose="020B0604020202020204" pitchFamily="34" charset="0"/>
              <a:buChar char="•"/>
            </a:pPr>
            <a:r>
              <a:rPr lang="en-NZ" sz="1800" b="0">
                <a:solidFill>
                  <a:schemeClr val="tx2"/>
                </a:solidFill>
              </a:rPr>
              <a:t>Those who have </a:t>
            </a:r>
            <a:r>
              <a:rPr lang="en-NZ" sz="1800">
                <a:solidFill>
                  <a:schemeClr val="tx2"/>
                </a:solidFill>
              </a:rPr>
              <a:t>seen/ heard about childhood immunisations and measles </a:t>
            </a:r>
            <a:r>
              <a:rPr lang="en-NZ" sz="1800" b="0">
                <a:solidFill>
                  <a:schemeClr val="tx2"/>
                </a:solidFill>
              </a:rPr>
              <a:t>were :</a:t>
            </a:r>
          </a:p>
          <a:p>
            <a:pPr marL="1543050" lvl="3" indent="-171450">
              <a:lnSpc>
                <a:spcPct val="135000"/>
              </a:lnSpc>
              <a:buFontTx/>
              <a:buChar char="-"/>
            </a:pPr>
            <a:r>
              <a:rPr lang="en-NZ" sz="1600">
                <a:solidFill>
                  <a:srgbClr val="00B050"/>
                </a:solidFill>
              </a:rPr>
              <a:t>more likely to agree about the benefits</a:t>
            </a:r>
          </a:p>
          <a:p>
            <a:pPr marL="1543050" lvl="3" indent="-171450">
              <a:lnSpc>
                <a:spcPct val="135000"/>
              </a:lnSpc>
              <a:buFontTx/>
              <a:buChar char="-"/>
            </a:pPr>
            <a:r>
              <a:rPr lang="en-NZ" sz="1600">
                <a:solidFill>
                  <a:srgbClr val="00B050"/>
                </a:solidFill>
              </a:rPr>
              <a:t>less likely to be feeling negative</a:t>
            </a:r>
          </a:p>
          <a:p>
            <a:pPr marL="1543050" lvl="3" indent="-171450">
              <a:lnSpc>
                <a:spcPct val="135000"/>
              </a:lnSpc>
              <a:buFontTx/>
              <a:buChar char="-"/>
            </a:pPr>
            <a:r>
              <a:rPr lang="en-NZ" sz="1600">
                <a:solidFill>
                  <a:srgbClr val="00B050"/>
                </a:solidFill>
              </a:rPr>
              <a:t>more open to getting further COVID vaccinations</a:t>
            </a:r>
          </a:p>
          <a:p>
            <a:pPr marL="1543050" lvl="3" indent="-171450">
              <a:lnSpc>
                <a:spcPct val="135000"/>
              </a:lnSpc>
              <a:buFontTx/>
              <a:buChar char="-"/>
            </a:pPr>
            <a:r>
              <a:rPr lang="en-NZ" sz="1600">
                <a:solidFill>
                  <a:srgbClr val="00B050"/>
                </a:solidFill>
              </a:rPr>
              <a:t>more likely to trust advice about childhood immunisations from Ministry of Health/ Te </a:t>
            </a:r>
            <a:r>
              <a:rPr lang="en-NZ" sz="1600" err="1">
                <a:solidFill>
                  <a:srgbClr val="00B050"/>
                </a:solidFill>
              </a:rPr>
              <a:t>Whatu</a:t>
            </a:r>
            <a:r>
              <a:rPr lang="en-NZ" sz="1600">
                <a:solidFill>
                  <a:srgbClr val="00B050"/>
                </a:solidFill>
              </a:rPr>
              <a:t> Ora - Health New Zealand.</a:t>
            </a:r>
          </a:p>
          <a:p>
            <a:pPr marL="1436688" lvl="3" indent="0">
              <a:lnSpc>
                <a:spcPct val="120000"/>
              </a:lnSpc>
              <a:spcAft>
                <a:spcPts val="1200"/>
              </a:spcAft>
              <a:buNone/>
            </a:pPr>
            <a:r>
              <a:rPr lang="en-NZ" sz="1200" b="0">
                <a:solidFill>
                  <a:schemeClr val="tx2"/>
                </a:solidFill>
              </a:rPr>
              <a:t>However note it is difficult to determine the direction of this relationship i.e. if those who were more positive were more likely to notice advertising/ news about the topic or whether the advertising/ news has made them more positive – but at least it is the right direction!).</a:t>
            </a:r>
          </a:p>
          <a:p>
            <a:pPr marL="457200" indent="-457200">
              <a:lnSpc>
                <a:spcPct val="120000"/>
              </a:lnSpc>
              <a:spcAft>
                <a:spcPts val="1200"/>
              </a:spcAft>
              <a:buFont typeface="Arial" panose="020B0604020202020204" pitchFamily="34" charset="0"/>
              <a:buChar char="•"/>
            </a:pPr>
            <a:r>
              <a:rPr lang="en-NZ" sz="1800" b="0">
                <a:solidFill>
                  <a:schemeClr val="tx2"/>
                </a:solidFill>
              </a:rPr>
              <a:t>Just over a fifth (22%) were more likely than a few months ago to get their child immunised (if due), whereas 14% were less likely. Those who were more likely mentioned the drop of immunisation rates, the importance of immunisations (including COVID reinforcing this for them) and wanting to protect their children/family - messages that have been reinforced in advertising and media articles.</a:t>
            </a:r>
          </a:p>
          <a:p>
            <a:pPr marL="457200" indent="-457200">
              <a:lnSpc>
                <a:spcPct val="120000"/>
              </a:lnSpc>
              <a:spcAft>
                <a:spcPts val="1200"/>
              </a:spcAft>
              <a:buFont typeface="Arial" panose="020B0604020202020204" pitchFamily="34" charset="0"/>
              <a:buChar char="•"/>
            </a:pPr>
            <a:r>
              <a:rPr lang="en-NZ" sz="1800" b="0">
                <a:solidFill>
                  <a:schemeClr val="tx2"/>
                </a:solidFill>
              </a:rPr>
              <a:t>When asked why they haven't fully vaccinated their child (if they haven’t), top reasons relate to the pandemic and concerns re side effects.</a:t>
            </a:r>
          </a:p>
          <a:p>
            <a:pPr marL="457200" indent="-457200">
              <a:lnSpc>
                <a:spcPct val="130000"/>
              </a:lnSpc>
              <a:spcBef>
                <a:spcPts val="0"/>
              </a:spcBef>
              <a:spcAft>
                <a:spcPts val="1200"/>
              </a:spcAft>
              <a:buFont typeface="Arial" panose="020B0604020202020204" pitchFamily="34" charset="0"/>
              <a:buChar char="•"/>
            </a:pPr>
            <a:endParaRPr lang="en-NZ" sz="1400">
              <a:solidFill>
                <a:schemeClr val="tx1"/>
              </a:solidFill>
            </a:endParaRPr>
          </a:p>
          <a:p>
            <a:pPr>
              <a:lnSpc>
                <a:spcPct val="130000"/>
              </a:lnSpc>
              <a:spcBef>
                <a:spcPts val="0"/>
              </a:spcBef>
              <a:spcAft>
                <a:spcPts val="1200"/>
              </a:spcAft>
            </a:pPr>
            <a:endParaRPr lang="en-NZ" sz="1400">
              <a:solidFill>
                <a:schemeClr val="tx1"/>
              </a:solidFill>
            </a:endParaRPr>
          </a:p>
        </p:txBody>
      </p:sp>
    </p:spTree>
    <p:extLst>
      <p:ext uri="{BB962C8B-B14F-4D97-AF65-F5344CB8AC3E}">
        <p14:creationId xmlns:p14="http://schemas.microsoft.com/office/powerpoint/2010/main" val="4152428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643B-63E3-43CB-B623-57665D846919}"/>
              </a:ext>
            </a:extLst>
          </p:cNvPr>
          <p:cNvSpPr>
            <a:spLocks noGrp="1"/>
          </p:cNvSpPr>
          <p:nvPr>
            <p:ph type="title"/>
          </p:nvPr>
        </p:nvSpPr>
        <p:spPr>
          <a:xfrm>
            <a:off x="6499864" y="1928073"/>
            <a:ext cx="5482339" cy="3001853"/>
          </a:xfrm>
        </p:spPr>
        <p:txBody>
          <a:bodyPr>
            <a:noAutofit/>
          </a:bodyPr>
          <a:lstStyle/>
          <a:p>
            <a:r>
              <a:rPr lang="en-NZ" sz="4400">
                <a:effectLst/>
                <a:ea typeface="Calibri" panose="020F0502020204030204" pitchFamily="34" charset="0"/>
              </a:rPr>
              <a:t>What Māori parents/caregivers say</a:t>
            </a:r>
            <a:r>
              <a:rPr lang="en-US" sz="4400">
                <a:effectLst/>
                <a:ea typeface="Calibri" panose="020F0502020204030204" pitchFamily="34" charset="0"/>
              </a:rPr>
              <a:t> we could do to help increase </a:t>
            </a:r>
            <a:r>
              <a:rPr lang="en-US" sz="4400" err="1">
                <a:effectLst/>
                <a:ea typeface="Calibri" panose="020F0502020204030204" pitchFamily="34" charset="0"/>
              </a:rPr>
              <a:t>immunisation</a:t>
            </a:r>
            <a:r>
              <a:rPr lang="en-US" sz="4400">
                <a:effectLst/>
                <a:ea typeface="Calibri" panose="020F0502020204030204" pitchFamily="34" charset="0"/>
              </a:rPr>
              <a:t> rates</a:t>
            </a:r>
            <a:endParaRPr lang="en-NZ" sz="4400"/>
          </a:p>
        </p:txBody>
      </p:sp>
    </p:spTree>
    <p:extLst>
      <p:ext uri="{BB962C8B-B14F-4D97-AF65-F5344CB8AC3E}">
        <p14:creationId xmlns:p14="http://schemas.microsoft.com/office/powerpoint/2010/main" val="3605209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2F2A1FF-4923-4194-A929-47821B345D10}"/>
              </a:ext>
            </a:extLst>
          </p:cNvPr>
          <p:cNvSpPr txBox="1"/>
          <p:nvPr/>
        </p:nvSpPr>
        <p:spPr>
          <a:xfrm>
            <a:off x="0" y="6581001"/>
            <a:ext cx="6879873" cy="276999"/>
          </a:xfrm>
          <a:prstGeom prst="rect">
            <a:avLst/>
          </a:prstGeom>
          <a:noFill/>
        </p:spPr>
        <p:txBody>
          <a:bodyPr wrap="square" rtlCol="0">
            <a:spAutoFit/>
          </a:bodyPr>
          <a:lstStyle/>
          <a:p>
            <a:r>
              <a:rPr lang="en-NZ" sz="1200"/>
              <a:t>Source: TRA </a:t>
            </a:r>
            <a:r>
              <a:rPr lang="en-US" sz="1200"/>
              <a:t>Supporting Māori parents and caregivers on their </a:t>
            </a:r>
            <a:r>
              <a:rPr lang="en-US" sz="1200" err="1"/>
              <a:t>immunisation</a:t>
            </a:r>
            <a:r>
              <a:rPr lang="en-US" sz="1200"/>
              <a:t> journeys – Apr 2023</a:t>
            </a:r>
            <a:r>
              <a:rPr lang="en-NZ" sz="1200"/>
              <a:t> </a:t>
            </a:r>
          </a:p>
        </p:txBody>
      </p:sp>
      <p:sp>
        <p:nvSpPr>
          <p:cNvPr id="4" name="Text Placeholder 3">
            <a:extLst>
              <a:ext uri="{FF2B5EF4-FFF2-40B4-BE49-F238E27FC236}">
                <a16:creationId xmlns:a16="http://schemas.microsoft.com/office/drawing/2014/main" id="{B0DEB41B-BD1A-4A89-B4F8-43A5BCB7BFFD}"/>
              </a:ext>
            </a:extLst>
          </p:cNvPr>
          <p:cNvSpPr>
            <a:spLocks noGrp="1"/>
          </p:cNvSpPr>
          <p:nvPr>
            <p:ph type="body" sz="quarter" idx="14"/>
          </p:nvPr>
        </p:nvSpPr>
        <p:spPr>
          <a:xfrm>
            <a:off x="814137" y="487427"/>
            <a:ext cx="5281863" cy="753979"/>
          </a:xfrm>
        </p:spPr>
        <p:txBody>
          <a:bodyPr/>
          <a:lstStyle/>
          <a:p>
            <a:r>
              <a:rPr lang="en-NZ" sz="3200"/>
              <a:t>Need support for decision</a:t>
            </a:r>
          </a:p>
        </p:txBody>
      </p:sp>
      <p:sp>
        <p:nvSpPr>
          <p:cNvPr id="13" name="Title 1">
            <a:extLst>
              <a:ext uri="{FF2B5EF4-FFF2-40B4-BE49-F238E27FC236}">
                <a16:creationId xmlns:a16="http://schemas.microsoft.com/office/drawing/2014/main" id="{BDF1F676-F093-4130-80B2-872F55AB6E24}"/>
              </a:ext>
            </a:extLst>
          </p:cNvPr>
          <p:cNvSpPr txBox="1">
            <a:spLocks/>
          </p:cNvSpPr>
          <p:nvPr/>
        </p:nvSpPr>
        <p:spPr>
          <a:xfrm>
            <a:off x="705279" y="1843543"/>
            <a:ext cx="5281863" cy="3966791"/>
          </a:xfrm>
          <a:prstGeom prst="rect">
            <a:avLst/>
          </a:prstGeom>
        </p:spPr>
        <p:txBody>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pPr marL="342900" indent="-342900">
              <a:lnSpc>
                <a:spcPct val="114000"/>
              </a:lnSpc>
              <a:spcAft>
                <a:spcPts val="1200"/>
              </a:spcAft>
              <a:buFont typeface="Arial" panose="020B0604020202020204" pitchFamily="34" charset="0"/>
              <a:buChar char="•"/>
            </a:pPr>
            <a:r>
              <a:rPr lang="en-US" sz="1600" b="0" dirty="0">
                <a:solidFill>
                  <a:schemeClr val="bg2"/>
                </a:solidFill>
              </a:rPr>
              <a:t>Māori parents/caregivers rationally understand benefits of </a:t>
            </a:r>
            <a:r>
              <a:rPr lang="en-US" sz="1600" b="0" dirty="0" err="1">
                <a:solidFill>
                  <a:schemeClr val="bg2"/>
                </a:solidFill>
              </a:rPr>
              <a:t>immunisations</a:t>
            </a:r>
            <a:r>
              <a:rPr lang="en-US" sz="1600" b="0" dirty="0">
                <a:solidFill>
                  <a:schemeClr val="bg2"/>
                </a:solidFill>
              </a:rPr>
              <a:t> and have a desire to do the right thing.</a:t>
            </a:r>
          </a:p>
          <a:p>
            <a:pPr marL="342900" indent="-342900">
              <a:lnSpc>
                <a:spcPct val="114000"/>
              </a:lnSpc>
              <a:spcAft>
                <a:spcPts val="1200"/>
              </a:spcAft>
              <a:buFont typeface="Arial" panose="020B0604020202020204" pitchFamily="34" charset="0"/>
              <a:buChar char="•"/>
            </a:pPr>
            <a:r>
              <a:rPr lang="en-US" sz="1600" b="0" dirty="0">
                <a:solidFill>
                  <a:schemeClr val="bg2"/>
                </a:solidFill>
              </a:rPr>
              <a:t>However, there are emotional and practical barriers that prevent them from taking action.</a:t>
            </a:r>
          </a:p>
          <a:p>
            <a:pPr marL="342900" indent="-342900">
              <a:lnSpc>
                <a:spcPct val="114000"/>
              </a:lnSpc>
              <a:spcAft>
                <a:spcPts val="1200"/>
              </a:spcAft>
              <a:buFont typeface="Arial" panose="020B0604020202020204" pitchFamily="34" charset="0"/>
              <a:buChar char="•"/>
            </a:pPr>
            <a:r>
              <a:rPr lang="en-US" sz="1600" b="0" dirty="0">
                <a:solidFill>
                  <a:schemeClr val="bg2"/>
                </a:solidFill>
              </a:rPr>
              <a:t>They want </a:t>
            </a:r>
            <a:r>
              <a:rPr lang="en-US" sz="1600" b="0" i="1" u="sng" dirty="0">
                <a:solidFill>
                  <a:schemeClr val="bg2"/>
                </a:solidFill>
              </a:rPr>
              <a:t>support</a:t>
            </a:r>
            <a:r>
              <a:rPr lang="en-US" sz="1600" b="0" dirty="0">
                <a:solidFill>
                  <a:schemeClr val="bg2"/>
                </a:solidFill>
              </a:rPr>
              <a:t> to feel more confident about their decision.</a:t>
            </a:r>
          </a:p>
          <a:p>
            <a:pPr marL="342900" indent="-342900">
              <a:lnSpc>
                <a:spcPct val="114000"/>
              </a:lnSpc>
              <a:spcAft>
                <a:spcPts val="1200"/>
              </a:spcAft>
              <a:buFont typeface="Arial" panose="020B0604020202020204" pitchFamily="34" charset="0"/>
              <a:buChar char="•"/>
            </a:pPr>
            <a:r>
              <a:rPr lang="en-US" sz="1600" b="0" dirty="0">
                <a:solidFill>
                  <a:schemeClr val="bg2"/>
                </a:solidFill>
              </a:rPr>
              <a:t>Doing their own research but encounter a range of conflicting information across their immunisation decision journeys - this can overwhelm and confuse – increasing concern.</a:t>
            </a:r>
          </a:p>
        </p:txBody>
      </p:sp>
      <p:sp>
        <p:nvSpPr>
          <p:cNvPr id="22" name="Text Placeholder 3">
            <a:extLst>
              <a:ext uri="{FF2B5EF4-FFF2-40B4-BE49-F238E27FC236}">
                <a16:creationId xmlns:a16="http://schemas.microsoft.com/office/drawing/2014/main" id="{229627A3-A374-4F6A-A762-84F4D5DF350D}"/>
              </a:ext>
            </a:extLst>
          </p:cNvPr>
          <p:cNvSpPr txBox="1">
            <a:spLocks/>
          </p:cNvSpPr>
          <p:nvPr/>
        </p:nvSpPr>
        <p:spPr>
          <a:xfrm>
            <a:off x="6313716" y="485701"/>
            <a:ext cx="5486400" cy="7539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5000" b="1"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i="1"/>
              <a:t>BUT</a:t>
            </a:r>
            <a:r>
              <a:rPr lang="en-US" sz="3200"/>
              <a:t> COVID has amplified concerns and uncertainty</a:t>
            </a:r>
          </a:p>
          <a:p>
            <a:endParaRPr lang="en-NZ" sz="3200"/>
          </a:p>
        </p:txBody>
      </p:sp>
      <p:sp>
        <p:nvSpPr>
          <p:cNvPr id="23" name="Text Placeholder 5">
            <a:extLst>
              <a:ext uri="{FF2B5EF4-FFF2-40B4-BE49-F238E27FC236}">
                <a16:creationId xmlns:a16="http://schemas.microsoft.com/office/drawing/2014/main" id="{48DBD98D-625E-4C6E-B37A-7AC942880D01}"/>
              </a:ext>
            </a:extLst>
          </p:cNvPr>
          <p:cNvSpPr txBox="1">
            <a:spLocks/>
          </p:cNvSpPr>
          <p:nvPr/>
        </p:nvSpPr>
        <p:spPr>
          <a:xfrm>
            <a:off x="6358328" y="1843543"/>
            <a:ext cx="4862666" cy="4327338"/>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14000"/>
              </a:lnSpc>
              <a:spcBef>
                <a:spcPts val="600"/>
              </a:spcBef>
            </a:pPr>
            <a:r>
              <a:rPr lang="en-US" sz="1600"/>
              <a:t>Belief that the vaccine was rushed has built a halo of distrust.</a:t>
            </a:r>
          </a:p>
          <a:p>
            <a:pPr marL="171450" indent="-171450">
              <a:lnSpc>
                <a:spcPct val="114000"/>
              </a:lnSpc>
              <a:spcBef>
                <a:spcPts val="600"/>
              </a:spcBef>
            </a:pPr>
            <a:r>
              <a:rPr lang="en-US" sz="1600"/>
              <a:t>Mandates have led to </a:t>
            </a:r>
            <a:r>
              <a:rPr lang="en-US" sz="1600" err="1"/>
              <a:t>immunisations</a:t>
            </a:r>
            <a:r>
              <a:rPr lang="en-US" sz="1600"/>
              <a:t> becoming associated with negativity and lack of freedom.</a:t>
            </a:r>
          </a:p>
          <a:p>
            <a:pPr marL="171450" indent="-171450">
              <a:lnSpc>
                <a:spcPct val="114000"/>
              </a:lnSpc>
              <a:spcBef>
                <a:spcPts val="600"/>
              </a:spcBef>
            </a:pPr>
            <a:r>
              <a:rPr lang="en-US" sz="1600"/>
              <a:t>Negative reaction stories have amplified fears around health risks.</a:t>
            </a:r>
          </a:p>
          <a:p>
            <a:pPr marL="171450" indent="-171450">
              <a:lnSpc>
                <a:spcPct val="114000"/>
              </a:lnSpc>
              <a:spcBef>
                <a:spcPts val="600"/>
              </a:spcBef>
            </a:pPr>
            <a:r>
              <a:rPr lang="en-US" sz="1600"/>
              <a:t>Increased spread of misinformation has made it hard to know who to trust.</a:t>
            </a:r>
          </a:p>
          <a:p>
            <a:pPr marL="171450" indent="-171450">
              <a:lnSpc>
                <a:spcPct val="114000"/>
              </a:lnSpc>
              <a:spcBef>
                <a:spcPts val="600"/>
              </a:spcBef>
            </a:pPr>
            <a:r>
              <a:rPr lang="en-US" sz="1600"/>
              <a:t>Questioning the efficacy of vaccines and </a:t>
            </a:r>
            <a:r>
              <a:rPr lang="en-US" sz="1600" err="1"/>
              <a:t>immunisations</a:t>
            </a:r>
            <a:r>
              <a:rPr lang="en-US" sz="1600"/>
              <a:t> as the COVID-19 vaccine didn’t stop people from getting very sick.</a:t>
            </a:r>
            <a:br>
              <a:rPr lang="en-US" sz="1600"/>
            </a:br>
            <a:br>
              <a:rPr lang="en-US" sz="1600"/>
            </a:br>
            <a:endParaRPr lang="en-US" sz="1600"/>
          </a:p>
          <a:p>
            <a:pPr marL="171450" indent="-171450">
              <a:lnSpc>
                <a:spcPct val="114000"/>
              </a:lnSpc>
              <a:spcBef>
                <a:spcPts val="600"/>
              </a:spcBef>
            </a:pPr>
            <a:endParaRPr lang="en-US" sz="1600"/>
          </a:p>
          <a:p>
            <a:pPr>
              <a:lnSpc>
                <a:spcPct val="114000"/>
              </a:lnSpc>
              <a:spcBef>
                <a:spcPts val="600"/>
              </a:spcBef>
            </a:pPr>
            <a:endParaRPr lang="en-US" sz="1600"/>
          </a:p>
        </p:txBody>
      </p:sp>
    </p:spTree>
    <p:extLst>
      <p:ext uri="{BB962C8B-B14F-4D97-AF65-F5344CB8AC3E}">
        <p14:creationId xmlns:p14="http://schemas.microsoft.com/office/powerpoint/2010/main" val="1249850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2F2A1FF-4923-4194-A929-47821B345D10}"/>
              </a:ext>
            </a:extLst>
          </p:cNvPr>
          <p:cNvSpPr txBox="1"/>
          <p:nvPr/>
        </p:nvSpPr>
        <p:spPr>
          <a:xfrm>
            <a:off x="0" y="6581001"/>
            <a:ext cx="6879873" cy="276999"/>
          </a:xfrm>
          <a:prstGeom prst="rect">
            <a:avLst/>
          </a:prstGeom>
          <a:noFill/>
        </p:spPr>
        <p:txBody>
          <a:bodyPr wrap="square" rtlCol="0">
            <a:spAutoFit/>
          </a:bodyPr>
          <a:lstStyle/>
          <a:p>
            <a:r>
              <a:rPr lang="en-NZ" sz="1200"/>
              <a:t>Source: TRA </a:t>
            </a:r>
            <a:r>
              <a:rPr lang="en-US" sz="1200"/>
              <a:t>Supporting Māori parents and caregivers on their </a:t>
            </a:r>
            <a:r>
              <a:rPr lang="en-US" sz="1200" err="1"/>
              <a:t>immunisation</a:t>
            </a:r>
            <a:r>
              <a:rPr lang="en-US" sz="1200"/>
              <a:t> journeys – Apr 2023</a:t>
            </a:r>
            <a:r>
              <a:rPr lang="en-NZ" sz="1200"/>
              <a:t> </a:t>
            </a:r>
          </a:p>
        </p:txBody>
      </p:sp>
      <p:sp>
        <p:nvSpPr>
          <p:cNvPr id="6" name="Title 1">
            <a:extLst>
              <a:ext uri="{FF2B5EF4-FFF2-40B4-BE49-F238E27FC236}">
                <a16:creationId xmlns:a16="http://schemas.microsoft.com/office/drawing/2014/main" id="{71E16E40-1C2E-48E9-9554-0DAA8FD4053E}"/>
              </a:ext>
            </a:extLst>
          </p:cNvPr>
          <p:cNvSpPr txBox="1">
            <a:spLocks/>
          </p:cNvSpPr>
          <p:nvPr/>
        </p:nvSpPr>
        <p:spPr>
          <a:xfrm>
            <a:off x="839789" y="597651"/>
            <a:ext cx="3922712" cy="480131"/>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US" sz="3200">
                <a:solidFill>
                  <a:schemeClr val="tx1"/>
                </a:solidFill>
              </a:rPr>
              <a:t>Triggers for beginning journey</a:t>
            </a:r>
          </a:p>
        </p:txBody>
      </p:sp>
      <p:sp>
        <p:nvSpPr>
          <p:cNvPr id="7" name="Text Placeholder 5">
            <a:extLst>
              <a:ext uri="{FF2B5EF4-FFF2-40B4-BE49-F238E27FC236}">
                <a16:creationId xmlns:a16="http://schemas.microsoft.com/office/drawing/2014/main" id="{5DD3E376-62E2-42D8-A470-B0D8184E63B8}"/>
              </a:ext>
            </a:extLst>
          </p:cNvPr>
          <p:cNvSpPr txBox="1">
            <a:spLocks/>
          </p:cNvSpPr>
          <p:nvPr/>
        </p:nvSpPr>
        <p:spPr>
          <a:xfrm>
            <a:off x="839789" y="2009789"/>
            <a:ext cx="4067272" cy="4016484"/>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14000"/>
              </a:lnSpc>
              <a:spcBef>
                <a:spcPts val="0"/>
              </a:spcBef>
            </a:pPr>
            <a:r>
              <a:rPr lang="en-US" sz="1400"/>
              <a:t>Becoming a parent and knowing </a:t>
            </a:r>
            <a:r>
              <a:rPr lang="en-US" sz="1400" err="1"/>
              <a:t>immunisations</a:t>
            </a:r>
            <a:r>
              <a:rPr lang="en-US" sz="1400"/>
              <a:t> are something to look into.</a:t>
            </a:r>
            <a:br>
              <a:rPr lang="en-US" sz="1400"/>
            </a:br>
            <a:endParaRPr lang="en-US" sz="1400"/>
          </a:p>
          <a:p>
            <a:pPr marL="171450" indent="-171450">
              <a:lnSpc>
                <a:spcPct val="114000"/>
              </a:lnSpc>
              <a:spcBef>
                <a:spcPts val="0"/>
              </a:spcBef>
            </a:pPr>
            <a:r>
              <a:rPr lang="en-US" sz="1400"/>
              <a:t>Plunket book and Plunket outreach </a:t>
            </a:r>
            <a:r>
              <a:rPr lang="en-US" sz="1400" err="1"/>
              <a:t>programme</a:t>
            </a:r>
            <a:r>
              <a:rPr lang="en-US" sz="1400"/>
              <a:t>.</a:t>
            </a:r>
            <a:br>
              <a:rPr lang="en-US" sz="1400"/>
            </a:br>
            <a:endParaRPr lang="en-US" sz="1400"/>
          </a:p>
          <a:p>
            <a:pPr marL="171450" indent="-171450">
              <a:lnSpc>
                <a:spcPct val="114000"/>
              </a:lnSpc>
              <a:spcBef>
                <a:spcPts val="0"/>
              </a:spcBef>
            </a:pPr>
            <a:r>
              <a:rPr lang="en-US" sz="1400"/>
              <a:t>Prompted by my mid-wife.</a:t>
            </a:r>
            <a:br>
              <a:rPr lang="en-US" sz="1400"/>
            </a:br>
            <a:endParaRPr lang="en-US" sz="1400"/>
          </a:p>
          <a:p>
            <a:pPr marL="171450" indent="-171450">
              <a:lnSpc>
                <a:spcPct val="114000"/>
              </a:lnSpc>
              <a:spcBef>
                <a:spcPts val="0"/>
              </a:spcBef>
            </a:pPr>
            <a:r>
              <a:rPr lang="en-US" sz="1400"/>
              <a:t>Texts and calls from nurses, Tamariki Ora nurses, and local marae.</a:t>
            </a:r>
            <a:br>
              <a:rPr lang="en-US" sz="1400"/>
            </a:br>
            <a:endParaRPr lang="en-US" sz="1400"/>
          </a:p>
          <a:p>
            <a:pPr marL="171450" indent="-171450">
              <a:lnSpc>
                <a:spcPct val="114000"/>
              </a:lnSpc>
              <a:spcBef>
                <a:spcPts val="0"/>
              </a:spcBef>
            </a:pPr>
            <a:r>
              <a:rPr lang="en-US" sz="1400"/>
              <a:t>Word of mouth – other parents, friends and whanau.</a:t>
            </a:r>
            <a:br>
              <a:rPr lang="en-US" sz="1400"/>
            </a:br>
            <a:r>
              <a:rPr lang="en-US" sz="1400"/>
              <a:t> </a:t>
            </a:r>
          </a:p>
          <a:p>
            <a:pPr marL="171450" indent="-171450">
              <a:lnSpc>
                <a:spcPct val="114000"/>
              </a:lnSpc>
              <a:spcBef>
                <a:spcPts val="0"/>
              </a:spcBef>
            </a:pPr>
            <a:r>
              <a:rPr lang="en-US" sz="1400"/>
              <a:t>Ads on TV or social media – none specified.</a:t>
            </a:r>
            <a:br>
              <a:rPr lang="en-US" sz="1400"/>
            </a:br>
            <a:endParaRPr lang="en-US" sz="1400"/>
          </a:p>
        </p:txBody>
      </p:sp>
      <p:sp>
        <p:nvSpPr>
          <p:cNvPr id="8" name="Title 1">
            <a:extLst>
              <a:ext uri="{FF2B5EF4-FFF2-40B4-BE49-F238E27FC236}">
                <a16:creationId xmlns:a16="http://schemas.microsoft.com/office/drawing/2014/main" id="{1D8CA245-3F2D-431E-845E-64311619DC14}"/>
              </a:ext>
            </a:extLst>
          </p:cNvPr>
          <p:cNvSpPr txBox="1">
            <a:spLocks/>
          </p:cNvSpPr>
          <p:nvPr/>
        </p:nvSpPr>
        <p:spPr>
          <a:xfrm>
            <a:off x="6732589" y="597650"/>
            <a:ext cx="3922712" cy="535531"/>
          </a:xfrm>
          <a:prstGeom prst="rect">
            <a:avLst/>
          </a:prstGeom>
        </p:spPr>
        <p:txBody>
          <a:bodyPr vert="horz" wrap="square" lIns="91440" tIns="45720" rIns="91440" bIns="45720" rtlCol="0" anchor="t">
            <a:noAutofit/>
          </a:bodyPr>
          <a:lstStyle>
            <a:lvl1pPr algn="l" defTabSz="914400" rtl="0" eaLnBrk="1" latinLnBrk="0" hangingPunct="1">
              <a:lnSpc>
                <a:spcPct val="90000"/>
              </a:lnSpc>
              <a:spcBef>
                <a:spcPts val="1000"/>
              </a:spcBef>
              <a:buNone/>
              <a:defRPr sz="2800" b="1" i="0" kern="1200">
                <a:solidFill>
                  <a:schemeClr val="bg2"/>
                </a:solidFill>
                <a:latin typeface="+mj-lt"/>
                <a:ea typeface="Px Grotesk Bold" charset="0"/>
                <a:cs typeface="Px Grotesk Bold" charset="0"/>
              </a:defRPr>
            </a:lvl1pPr>
          </a:lstStyle>
          <a:p>
            <a:r>
              <a:rPr lang="en-US" sz="3200">
                <a:solidFill>
                  <a:schemeClr val="tx1"/>
                </a:solidFill>
                <a:latin typeface="Arial" panose="020B0604020202020204" pitchFamily="34" charset="0"/>
                <a:cs typeface="Arial" panose="020B0604020202020204" pitchFamily="34" charset="0"/>
              </a:rPr>
              <a:t>Actions taken</a:t>
            </a:r>
          </a:p>
        </p:txBody>
      </p:sp>
      <p:sp>
        <p:nvSpPr>
          <p:cNvPr id="12" name="Text Placeholder 5">
            <a:extLst>
              <a:ext uri="{FF2B5EF4-FFF2-40B4-BE49-F238E27FC236}">
                <a16:creationId xmlns:a16="http://schemas.microsoft.com/office/drawing/2014/main" id="{600B0B0C-A2CF-4A29-924A-8284A5ECE0FB}"/>
              </a:ext>
            </a:extLst>
          </p:cNvPr>
          <p:cNvSpPr txBox="1">
            <a:spLocks/>
          </p:cNvSpPr>
          <p:nvPr/>
        </p:nvSpPr>
        <p:spPr>
          <a:xfrm>
            <a:off x="6399244" y="1902067"/>
            <a:ext cx="4978079" cy="4124206"/>
          </a:xfrm>
          <a:prstGeom prst="rect">
            <a:avLst/>
          </a:prstGeom>
        </p:spPr>
        <p:txBody>
          <a:bodyPr vert="horz" wrap="square" lIns="91440" tIns="45720" rIns="91440" bIns="45720" rtlCol="0" anchor="t">
            <a:noAutofit/>
          </a:bodyPr>
          <a:lstStyle>
            <a:defPPr>
              <a:defRPr lang="en-US"/>
            </a:defPPr>
            <a:lvl1pPr marL="171450" indent="-171450">
              <a:lnSpc>
                <a:spcPct val="114000"/>
              </a:lnSpc>
              <a:spcBef>
                <a:spcPts val="0"/>
              </a:spcBef>
              <a:buFont typeface="Arial" panose="020B0604020202020204" pitchFamily="34" charset="0"/>
              <a:buChar char="•"/>
              <a:defRPr sz="1400" b="0" i="0">
                <a:solidFill>
                  <a:schemeClr val="bg2"/>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b="0" i="0">
                <a:solidFill>
                  <a:schemeClr val="tx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b="0" i="0">
                <a:solidFill>
                  <a:schemeClr val="tx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b="0" i="0">
                <a:solidFill>
                  <a:schemeClr val="tx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b="0" i="0">
                <a:solidFill>
                  <a:schemeClr val="tx2"/>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Online research across a wide variety of websites, social media, and parent Facebook groups.</a:t>
            </a:r>
            <a:br>
              <a:rPr lang="en-US"/>
            </a:br>
            <a:endParaRPr lang="en-US"/>
          </a:p>
          <a:p>
            <a:r>
              <a:rPr lang="en-US"/>
              <a:t>Some contacted a GP or nurse – though there is suspicion that they are “not always right”.</a:t>
            </a:r>
            <a:br>
              <a:rPr lang="en-US"/>
            </a:br>
            <a:endParaRPr lang="en-US"/>
          </a:p>
          <a:p>
            <a:r>
              <a:rPr lang="en-US"/>
              <a:t>Some prefer a face-to-face chat to get clear answers to questions.</a:t>
            </a:r>
            <a:br>
              <a:rPr lang="en-US"/>
            </a:br>
            <a:endParaRPr lang="en-US"/>
          </a:p>
          <a:p>
            <a:r>
              <a:rPr lang="en-US"/>
              <a:t>Talking to whanau, friends, and other parents with direct experience.</a:t>
            </a:r>
            <a:br>
              <a:rPr lang="en-US"/>
            </a:br>
            <a:endParaRPr lang="en-US"/>
          </a:p>
          <a:p>
            <a:r>
              <a:rPr lang="en-US"/>
              <a:t>Others prefer to make decisions based on their own past immunisation experience i.e. whether they themselves were immunised or any past negative reaction with children. </a:t>
            </a:r>
            <a:br>
              <a:rPr lang="en-US"/>
            </a:br>
            <a:endParaRPr lang="en-US"/>
          </a:p>
          <a:p>
            <a:endParaRPr lang="en-US"/>
          </a:p>
          <a:p>
            <a:endParaRPr lang="en-US"/>
          </a:p>
        </p:txBody>
      </p:sp>
      <p:sp>
        <p:nvSpPr>
          <p:cNvPr id="13" name="Right Arrow 12">
            <a:extLst>
              <a:ext uri="{FF2B5EF4-FFF2-40B4-BE49-F238E27FC236}">
                <a16:creationId xmlns:a16="http://schemas.microsoft.com/office/drawing/2014/main" id="{59A758D7-5771-486A-A240-2267BB9D9A43}"/>
              </a:ext>
            </a:extLst>
          </p:cNvPr>
          <p:cNvSpPr/>
          <p:nvPr/>
        </p:nvSpPr>
        <p:spPr>
          <a:xfrm>
            <a:off x="5115180" y="3270715"/>
            <a:ext cx="1075944" cy="372451"/>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225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2F2A1FF-4923-4194-A929-47821B345D10}"/>
              </a:ext>
            </a:extLst>
          </p:cNvPr>
          <p:cNvSpPr txBox="1"/>
          <p:nvPr/>
        </p:nvSpPr>
        <p:spPr>
          <a:xfrm>
            <a:off x="0" y="6581001"/>
            <a:ext cx="6879873" cy="276999"/>
          </a:xfrm>
          <a:prstGeom prst="rect">
            <a:avLst/>
          </a:prstGeom>
          <a:noFill/>
        </p:spPr>
        <p:txBody>
          <a:bodyPr wrap="square" rtlCol="0">
            <a:spAutoFit/>
          </a:bodyPr>
          <a:lstStyle/>
          <a:p>
            <a:r>
              <a:rPr lang="en-NZ" sz="1200"/>
              <a:t>Source: TRA </a:t>
            </a:r>
            <a:r>
              <a:rPr lang="en-US" sz="1200"/>
              <a:t>Supporting Māori parents and caregivers on their </a:t>
            </a:r>
            <a:r>
              <a:rPr lang="en-US" sz="1200" err="1"/>
              <a:t>immunisation</a:t>
            </a:r>
            <a:r>
              <a:rPr lang="en-US" sz="1200"/>
              <a:t> journeys – Apr 2023</a:t>
            </a:r>
            <a:r>
              <a:rPr lang="en-NZ" sz="1200"/>
              <a:t> </a:t>
            </a:r>
          </a:p>
        </p:txBody>
      </p:sp>
      <p:sp>
        <p:nvSpPr>
          <p:cNvPr id="14" name="Title 1">
            <a:extLst>
              <a:ext uri="{FF2B5EF4-FFF2-40B4-BE49-F238E27FC236}">
                <a16:creationId xmlns:a16="http://schemas.microsoft.com/office/drawing/2014/main" id="{D9F67AA4-D301-4B3C-8616-25B5676C08D4}"/>
              </a:ext>
            </a:extLst>
          </p:cNvPr>
          <p:cNvSpPr txBox="1">
            <a:spLocks/>
          </p:cNvSpPr>
          <p:nvPr/>
        </p:nvSpPr>
        <p:spPr>
          <a:xfrm>
            <a:off x="619302" y="613150"/>
            <a:ext cx="5299314" cy="515466"/>
          </a:xfrm>
          <a:prstGeom prst="rect">
            <a:avLst/>
          </a:prstGeom>
        </p:spPr>
        <p:txBody>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US" sz="2600" u="sng">
                <a:solidFill>
                  <a:schemeClr val="tx1"/>
                </a:solidFill>
              </a:rPr>
              <a:t>Emotional</a:t>
            </a:r>
            <a:r>
              <a:rPr lang="en-US" sz="2600">
                <a:solidFill>
                  <a:schemeClr val="tx1"/>
                </a:solidFill>
              </a:rPr>
              <a:t> barriers:</a:t>
            </a:r>
          </a:p>
        </p:txBody>
      </p:sp>
      <p:sp>
        <p:nvSpPr>
          <p:cNvPr id="15" name="Title 1">
            <a:extLst>
              <a:ext uri="{FF2B5EF4-FFF2-40B4-BE49-F238E27FC236}">
                <a16:creationId xmlns:a16="http://schemas.microsoft.com/office/drawing/2014/main" id="{EF987808-8201-41CB-9EF0-D08112BB9478}"/>
              </a:ext>
            </a:extLst>
          </p:cNvPr>
          <p:cNvSpPr txBox="1">
            <a:spLocks/>
          </p:cNvSpPr>
          <p:nvPr/>
        </p:nvSpPr>
        <p:spPr>
          <a:xfrm>
            <a:off x="956120" y="2525392"/>
            <a:ext cx="2483816" cy="1643527"/>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ts val="1000"/>
              </a:spcBef>
              <a:buNone/>
              <a:defRPr sz="2800" b="1" i="0" kern="1200">
                <a:solidFill>
                  <a:schemeClr val="bg2"/>
                </a:solidFill>
                <a:latin typeface="+mj-lt"/>
                <a:ea typeface="Px Grotesk Bold" charset="0"/>
                <a:cs typeface="Px Grotesk Bold" charset="0"/>
              </a:defRPr>
            </a:lvl1pPr>
          </a:lstStyle>
          <a:p>
            <a:pPr algn="ctr"/>
            <a:r>
              <a:rPr lang="en-US">
                <a:latin typeface="Arial" panose="020B0604020202020204" pitchFamily="34" charset="0"/>
                <a:cs typeface="Arial" panose="020B0604020202020204" pitchFamily="34" charset="0"/>
              </a:rPr>
              <a:t>I’m worried about potential health risks </a:t>
            </a:r>
          </a:p>
        </p:txBody>
      </p:sp>
      <p:sp>
        <p:nvSpPr>
          <p:cNvPr id="16" name="Title 1">
            <a:extLst>
              <a:ext uri="{FF2B5EF4-FFF2-40B4-BE49-F238E27FC236}">
                <a16:creationId xmlns:a16="http://schemas.microsoft.com/office/drawing/2014/main" id="{FBD05CB6-CFF2-471F-98AD-E9B0608C2417}"/>
              </a:ext>
            </a:extLst>
          </p:cNvPr>
          <p:cNvSpPr txBox="1">
            <a:spLocks/>
          </p:cNvSpPr>
          <p:nvPr/>
        </p:nvSpPr>
        <p:spPr>
          <a:xfrm>
            <a:off x="4382311" y="2802390"/>
            <a:ext cx="3238865" cy="1255728"/>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ts val="1000"/>
              </a:spcBef>
              <a:buNone/>
              <a:defRPr sz="2800" b="1" i="0" kern="1200">
                <a:solidFill>
                  <a:schemeClr val="bg2"/>
                </a:solidFill>
                <a:latin typeface="+mj-lt"/>
                <a:ea typeface="Px Grotesk Bold" charset="0"/>
                <a:cs typeface="Px Grotesk Bold" charset="0"/>
              </a:defRPr>
            </a:lvl1pPr>
          </a:lstStyle>
          <a:p>
            <a:pPr algn="ctr"/>
            <a:r>
              <a:rPr lang="en-US">
                <a:solidFill>
                  <a:schemeClr val="tx1">
                    <a:lumMod val="50000"/>
                    <a:lumOff val="50000"/>
                  </a:schemeClr>
                </a:solidFill>
                <a:latin typeface="Arial" panose="020B0604020202020204" pitchFamily="34" charset="0"/>
                <a:cs typeface="Arial" panose="020B0604020202020204" pitchFamily="34" charset="0"/>
              </a:rPr>
              <a:t>I’m overwhelmed by the different opinions</a:t>
            </a:r>
          </a:p>
        </p:txBody>
      </p:sp>
      <p:sp>
        <p:nvSpPr>
          <p:cNvPr id="17" name="Title 1">
            <a:extLst>
              <a:ext uri="{FF2B5EF4-FFF2-40B4-BE49-F238E27FC236}">
                <a16:creationId xmlns:a16="http://schemas.microsoft.com/office/drawing/2014/main" id="{F48BD961-150C-4E55-A85E-E7137C8E995A}"/>
              </a:ext>
            </a:extLst>
          </p:cNvPr>
          <p:cNvSpPr txBox="1">
            <a:spLocks/>
          </p:cNvSpPr>
          <p:nvPr/>
        </p:nvSpPr>
        <p:spPr>
          <a:xfrm>
            <a:off x="8864991" y="2793617"/>
            <a:ext cx="2202812" cy="8679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ts val="1000"/>
              </a:spcBef>
              <a:buNone/>
              <a:defRPr sz="2800" b="1" i="0" kern="1200">
                <a:solidFill>
                  <a:schemeClr val="bg2"/>
                </a:solidFill>
                <a:latin typeface="+mj-lt"/>
                <a:ea typeface="Px Grotesk Bold" charset="0"/>
                <a:cs typeface="Px Grotesk Bold" charset="0"/>
              </a:defRPr>
            </a:lvl1pPr>
          </a:lstStyle>
          <a:p>
            <a:pPr algn="ctr"/>
            <a:r>
              <a:rPr lang="en-US">
                <a:solidFill>
                  <a:srgbClr val="002060"/>
                </a:solidFill>
                <a:latin typeface="Arial" panose="020B0604020202020204" pitchFamily="34" charset="0"/>
                <a:cs typeface="Arial" panose="020B0604020202020204" pitchFamily="34" charset="0"/>
              </a:rPr>
              <a:t>I feel too pressured</a:t>
            </a:r>
          </a:p>
        </p:txBody>
      </p:sp>
    </p:spTree>
    <p:extLst>
      <p:ext uri="{BB962C8B-B14F-4D97-AF65-F5344CB8AC3E}">
        <p14:creationId xmlns:p14="http://schemas.microsoft.com/office/powerpoint/2010/main" val="2926419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2270CC-8A12-FFFE-F3DD-14FF6F2EC170}"/>
              </a:ext>
            </a:extLst>
          </p:cNvPr>
          <p:cNvSpPr txBox="1"/>
          <p:nvPr/>
        </p:nvSpPr>
        <p:spPr>
          <a:xfrm>
            <a:off x="4238264" y="1282896"/>
            <a:ext cx="3715472" cy="52127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a:lnSpc>
                <a:spcPct val="114000"/>
              </a:lnSpc>
              <a:buFont typeface="Arial" panose="020B0604020202020204" pitchFamily="34" charset="0"/>
              <a:buChar char="•"/>
            </a:pPr>
            <a:r>
              <a:rPr lang="en-GB" sz="1400" dirty="0">
                <a:solidFill>
                  <a:schemeClr val="bg1"/>
                </a:solidFill>
                <a:latin typeface="Arial" panose="020B0604020202020204" pitchFamily="34" charset="0"/>
                <a:ea typeface="+mn-lt"/>
                <a:cs typeface="Arial" panose="020B0604020202020204" pitchFamily="34" charset="0"/>
              </a:rPr>
              <a:t>COVID-19 fatigue rising</a:t>
            </a:r>
          </a:p>
          <a:p>
            <a:pPr marL="342900" indent="-342900">
              <a:lnSpc>
                <a:spcPct val="114000"/>
              </a:lnSpc>
              <a:buFont typeface="Arial" panose="020B0604020202020204" pitchFamily="34" charset="0"/>
              <a:buChar char="•"/>
            </a:pPr>
            <a:r>
              <a:rPr lang="en-GB" sz="1400" dirty="0" err="1">
                <a:solidFill>
                  <a:schemeClr val="bg1"/>
                </a:solidFill>
                <a:latin typeface="Arial" panose="020B0604020202020204" pitchFamily="34" charset="0"/>
                <a:ea typeface="+mn-lt"/>
                <a:cs typeface="Arial" panose="020B0604020202020204" pitchFamily="34" charset="0"/>
              </a:rPr>
              <a:t>NZers</a:t>
            </a:r>
            <a:r>
              <a:rPr lang="en-GB" sz="1400" dirty="0">
                <a:solidFill>
                  <a:schemeClr val="bg1"/>
                </a:solidFill>
                <a:latin typeface="Arial" panose="020B0604020202020204" pitchFamily="34" charset="0"/>
                <a:ea typeface="+mn-lt"/>
                <a:cs typeface="Arial" panose="020B0604020202020204" pitchFamily="34" charset="0"/>
              </a:rPr>
              <a:t> have more concerns than ever, cost of living #1</a:t>
            </a:r>
          </a:p>
          <a:p>
            <a:pPr marL="342900" indent="-342900">
              <a:lnSpc>
                <a:spcPct val="114000"/>
              </a:lnSpc>
              <a:buFont typeface="Arial" panose="020B0604020202020204" pitchFamily="34" charset="0"/>
              <a:buChar char="•"/>
            </a:pPr>
            <a:r>
              <a:rPr lang="en-GB" sz="1400" dirty="0">
                <a:solidFill>
                  <a:schemeClr val="bg1"/>
                </a:solidFill>
                <a:latin typeface="Arial" panose="020B0604020202020204" pitchFamily="34" charset="0"/>
                <a:ea typeface="+mn-lt"/>
                <a:cs typeface="Arial" panose="020B0604020202020204" pitchFamily="34" charset="0"/>
              </a:rPr>
              <a:t>More negative emotions associated with COVID e.g. sad and angry</a:t>
            </a:r>
          </a:p>
          <a:p>
            <a:pPr marL="342900" indent="-342900">
              <a:lnSpc>
                <a:spcPct val="114000"/>
              </a:lnSpc>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New Zealand more divided</a:t>
            </a:r>
          </a:p>
          <a:p>
            <a:pPr marL="342900" indent="-342900">
              <a:lnSpc>
                <a:spcPct val="114000"/>
              </a:lnSpc>
              <a:buFont typeface="Arial" panose="020B0604020202020204" pitchFamily="34" charset="0"/>
              <a:buChar char="•"/>
            </a:pPr>
            <a:r>
              <a:rPr lang="en-GB" sz="1400" dirty="0">
                <a:solidFill>
                  <a:schemeClr val="bg1"/>
                </a:solidFill>
                <a:latin typeface="Arial" panose="020B0604020202020204" pitchFamily="34" charset="0"/>
                <a:ea typeface="+mn-lt"/>
                <a:cs typeface="Arial" panose="020B0604020202020204" pitchFamily="34" charset="0"/>
              </a:rPr>
              <a:t>Some have moved on, others think response not enough and others just </a:t>
            </a:r>
            <a:r>
              <a:rPr lang="en-GB" sz="1400">
                <a:solidFill>
                  <a:schemeClr val="bg1"/>
                </a:solidFill>
                <a:latin typeface="Arial" panose="020B0604020202020204" pitchFamily="34" charset="0"/>
                <a:ea typeface="+mn-lt"/>
                <a:cs typeface="Arial" panose="020B0604020202020204" pitchFamily="34" charset="0"/>
              </a:rPr>
              <a:t>fed up </a:t>
            </a:r>
            <a:endParaRPr lang="en-GB" sz="1400" dirty="0">
              <a:solidFill>
                <a:schemeClr val="bg1"/>
              </a:solidFill>
              <a:latin typeface="Arial" panose="020B0604020202020204" pitchFamily="34" charset="0"/>
              <a:ea typeface="+mn-lt"/>
              <a:cs typeface="Arial" panose="020B0604020202020204" pitchFamily="34" charset="0"/>
            </a:endParaRPr>
          </a:p>
          <a:p>
            <a:pPr marL="342900" indent="-342900">
              <a:lnSpc>
                <a:spcPct val="114000"/>
              </a:lnSpc>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Many have had COVID, meaning less concerned, less motivated/willing to comply and less likely to get vaccinated</a:t>
            </a:r>
          </a:p>
          <a:p>
            <a:pPr marL="342900" indent="-342900">
              <a:lnSpc>
                <a:spcPct val="114000"/>
              </a:lnSpc>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Majority think most people will get it at some point</a:t>
            </a:r>
          </a:p>
          <a:p>
            <a:pPr marL="342900" indent="-342900">
              <a:lnSpc>
                <a:spcPct val="114000"/>
              </a:lnSpc>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Only half think booster shots needed to keep immunity up</a:t>
            </a:r>
          </a:p>
          <a:p>
            <a:pPr marL="342900" indent="-342900">
              <a:lnSpc>
                <a:spcPct val="114000"/>
              </a:lnSpc>
              <a:buFont typeface="Arial" panose="020B0604020202020204" pitchFamily="34" charset="0"/>
              <a:buChar char="•"/>
            </a:pPr>
            <a:r>
              <a:rPr lang="en-GB" sz="1400" dirty="0">
                <a:solidFill>
                  <a:schemeClr val="bg1"/>
                </a:solidFill>
                <a:effectLst/>
                <a:latin typeface="Arial" panose="020B0604020202020204" pitchFamily="34" charset="0"/>
                <a:ea typeface="Calibri" panose="020F0502020204030204" pitchFamily="34" charset="0"/>
                <a:cs typeface="Arial" panose="020B0604020202020204" pitchFamily="34" charset="0"/>
              </a:rPr>
              <a:t>A quarter think all </a:t>
            </a:r>
            <a:r>
              <a:rPr lang="en-GB" sz="1400" dirty="0">
                <a:solidFill>
                  <a:schemeClr val="bg1"/>
                </a:solidFill>
                <a:latin typeface="Arial" panose="020B0604020202020204" pitchFamily="34" charset="0"/>
                <a:cs typeface="Arial" panose="020B0604020202020204" pitchFamily="34" charset="0"/>
              </a:rPr>
              <a:t>the </a:t>
            </a:r>
            <a:r>
              <a:rPr lang="en-NZ" sz="1400" dirty="0">
                <a:solidFill>
                  <a:schemeClr val="bg1"/>
                </a:solidFill>
                <a:latin typeface="Arial" panose="020B0604020202020204" pitchFamily="34" charset="0"/>
                <a:cs typeface="Arial" panose="020B0604020202020204" pitchFamily="34" charset="0"/>
              </a:rPr>
              <a:t>messages and advertising about COVID-19 vaccinations has made my whānau less likely to get </a:t>
            </a:r>
            <a:r>
              <a:rPr lang="en-NZ" sz="1400" i="1" dirty="0">
                <a:solidFill>
                  <a:schemeClr val="bg1"/>
                </a:solidFill>
                <a:latin typeface="Arial" panose="020B0604020202020204" pitchFamily="34" charset="0"/>
                <a:cs typeface="Arial" panose="020B0604020202020204" pitchFamily="34" charset="0"/>
              </a:rPr>
              <a:t>other</a:t>
            </a:r>
            <a:r>
              <a:rPr lang="en-NZ" sz="1400" dirty="0">
                <a:solidFill>
                  <a:schemeClr val="bg1"/>
                </a:solidFill>
                <a:latin typeface="Arial" panose="020B0604020202020204" pitchFamily="34" charset="0"/>
                <a:cs typeface="Arial" panose="020B0604020202020204" pitchFamily="34" charset="0"/>
              </a:rPr>
              <a:t> vaccinations, particularly those who have children</a:t>
            </a:r>
          </a:p>
          <a:p>
            <a:pPr marL="342900" indent="-342900">
              <a:lnSpc>
                <a:spcPct val="114000"/>
              </a:lnSpc>
              <a:buFont typeface="Arial" panose="020B0604020202020204" pitchFamily="34" charset="0"/>
              <a:buChar char="•"/>
            </a:pPr>
            <a:endParaRPr lang="en-NZ" sz="1400" dirty="0">
              <a:solidFill>
                <a:schemeClr val="bg1"/>
              </a:solidFill>
              <a:latin typeface="Arial" panose="020B0604020202020204" pitchFamily="34" charset="0"/>
              <a:cs typeface="Arial" panose="020B0604020202020204" pitchFamily="34" charset="0"/>
            </a:endParaRPr>
          </a:p>
          <a:p>
            <a:pPr marL="342900" indent="-342900">
              <a:lnSpc>
                <a:spcPct val="114000"/>
              </a:lnSpc>
              <a:buFont typeface="Arial" panose="020B0604020202020204" pitchFamily="34" charset="0"/>
              <a:buChar char="•"/>
            </a:pPr>
            <a:endParaRPr lang="en-GB" sz="140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1EF25A1-222B-4E0B-A559-48BDE7668F3C}"/>
              </a:ext>
            </a:extLst>
          </p:cNvPr>
          <p:cNvSpPr txBox="1"/>
          <p:nvPr/>
        </p:nvSpPr>
        <p:spPr>
          <a:xfrm>
            <a:off x="4238264" y="909440"/>
            <a:ext cx="3715472" cy="369332"/>
          </a:xfrm>
          <a:prstGeom prst="rect">
            <a:avLst/>
          </a:prstGeom>
          <a:noFill/>
        </p:spPr>
        <p:txBody>
          <a:bodyPr wrap="square" rtlCol="0">
            <a:spAutoFit/>
          </a:bodyPr>
          <a:lstStyle/>
          <a:p>
            <a:r>
              <a:rPr lang="en-NZ" b="1">
                <a:solidFill>
                  <a:schemeClr val="bg1"/>
                </a:solidFill>
                <a:latin typeface="Arial" panose="020B0604020202020204" pitchFamily="34" charset="0"/>
                <a:cs typeface="Arial" panose="020B0604020202020204" pitchFamily="34" charset="0"/>
              </a:rPr>
              <a:t>A year ago (DPMC Research)</a:t>
            </a:r>
          </a:p>
        </p:txBody>
      </p:sp>
      <p:sp>
        <p:nvSpPr>
          <p:cNvPr id="6" name="TextBox 5">
            <a:extLst>
              <a:ext uri="{FF2B5EF4-FFF2-40B4-BE49-F238E27FC236}">
                <a16:creationId xmlns:a16="http://schemas.microsoft.com/office/drawing/2014/main" id="{79A450E9-603D-4469-9D08-8DF350FDA855}"/>
              </a:ext>
            </a:extLst>
          </p:cNvPr>
          <p:cNvSpPr txBox="1"/>
          <p:nvPr/>
        </p:nvSpPr>
        <p:spPr>
          <a:xfrm>
            <a:off x="8163378" y="1282895"/>
            <a:ext cx="3715472" cy="39989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a:lnSpc>
                <a:spcPct val="114000"/>
              </a:lnSpc>
              <a:buFont typeface="Arial" panose="020B0604020202020204" pitchFamily="34" charset="0"/>
              <a:buChar char="•"/>
            </a:pPr>
            <a:r>
              <a:rPr lang="en-GB" sz="1400">
                <a:solidFill>
                  <a:schemeClr val="bg1"/>
                </a:solidFill>
                <a:latin typeface="Arial" panose="020B0604020202020204" pitchFamily="34" charset="0"/>
                <a:ea typeface="+mn-lt"/>
                <a:cs typeface="Arial" panose="020B0604020202020204" pitchFamily="34" charset="0"/>
              </a:rPr>
              <a:t>Global uncertainty, fear of instability</a:t>
            </a:r>
          </a:p>
          <a:p>
            <a:pPr marL="342900" indent="-342900">
              <a:lnSpc>
                <a:spcPct val="114000"/>
              </a:lnSpc>
              <a:buFont typeface="Arial" panose="020B0604020202020204" pitchFamily="34" charset="0"/>
              <a:buChar char="•"/>
            </a:pPr>
            <a:r>
              <a:rPr lang="en-GB" sz="1400">
                <a:solidFill>
                  <a:schemeClr val="bg1"/>
                </a:solidFill>
                <a:latin typeface="Arial" panose="020B0604020202020204" pitchFamily="34" charset="0"/>
                <a:ea typeface="+mn-lt"/>
                <a:cs typeface="Arial" panose="020B0604020202020204" pitchFamily="34" charset="0"/>
              </a:rPr>
              <a:t>Natural disasters (particularly in areas of high risk)</a:t>
            </a:r>
          </a:p>
          <a:p>
            <a:pPr marL="342900" indent="-342900">
              <a:lnSpc>
                <a:spcPct val="114000"/>
              </a:lnSpc>
              <a:buFont typeface="Arial" panose="020B0604020202020204" pitchFamily="34" charset="0"/>
              <a:buChar char="•"/>
            </a:pPr>
            <a:r>
              <a:rPr lang="en-GB" sz="1400">
                <a:solidFill>
                  <a:schemeClr val="bg1"/>
                </a:solidFill>
                <a:latin typeface="Arial" panose="020B0604020202020204" pitchFamily="34" charset="0"/>
                <a:ea typeface="+mn-lt"/>
                <a:cs typeface="Arial" panose="020B0604020202020204" pitchFamily="34" charset="0"/>
              </a:rPr>
              <a:t>Cost of living is the major concern</a:t>
            </a:r>
          </a:p>
          <a:p>
            <a:pPr marL="342900" indent="-342900">
              <a:lnSpc>
                <a:spcPct val="114000"/>
              </a:lnSpc>
              <a:buFont typeface="Arial" panose="020B0604020202020204" pitchFamily="34" charset="0"/>
              <a:buChar char="•"/>
            </a:pPr>
            <a:r>
              <a:rPr lang="en-GB" sz="1400">
                <a:solidFill>
                  <a:schemeClr val="bg1"/>
                </a:solidFill>
                <a:latin typeface="Arial" panose="020B0604020202020204" pitchFamily="34" charset="0"/>
                <a:ea typeface="+mn-lt"/>
                <a:cs typeface="Arial" panose="020B0604020202020204" pitchFamily="34" charset="0"/>
              </a:rPr>
              <a:t>Volatility of emotions increased – anxious, concerned, uncertain, angry, fearful</a:t>
            </a:r>
          </a:p>
          <a:p>
            <a:pPr marL="342900" indent="-342900">
              <a:lnSpc>
                <a:spcPct val="114000"/>
              </a:lnSpc>
              <a:buFont typeface="Arial" panose="020B0604020202020204" pitchFamily="34" charset="0"/>
              <a:buChar char="•"/>
            </a:pPr>
            <a:r>
              <a:rPr lang="en-GB" sz="1400">
                <a:solidFill>
                  <a:schemeClr val="bg1"/>
                </a:solidFill>
                <a:latin typeface="Arial" panose="020B0604020202020204" pitchFamily="34" charset="0"/>
                <a:ea typeface="+mn-lt"/>
                <a:cs typeface="Arial" panose="020B0604020202020204" pitchFamily="34" charset="0"/>
              </a:rPr>
              <a:t>Mental health getting worse </a:t>
            </a:r>
          </a:p>
          <a:p>
            <a:pPr marL="342900" indent="-342900">
              <a:lnSpc>
                <a:spcPct val="114000"/>
              </a:lnSpc>
              <a:buFont typeface="Arial" panose="020B0604020202020204" pitchFamily="34" charset="0"/>
              <a:buChar char="•"/>
            </a:pPr>
            <a:r>
              <a:rPr lang="en-GB" sz="1400">
                <a:solidFill>
                  <a:schemeClr val="bg1"/>
                </a:solidFill>
                <a:latin typeface="Arial" panose="020B0604020202020204" pitchFamily="34" charset="0"/>
                <a:ea typeface="+mn-lt"/>
                <a:cs typeface="Arial" panose="020B0604020202020204" pitchFamily="34" charset="0"/>
              </a:rPr>
              <a:t>In situations of uncertainty = fight, flight, freeze (can the same apply to vaccine decisions?)</a:t>
            </a:r>
          </a:p>
          <a:p>
            <a:pPr marL="342900" indent="-342900">
              <a:lnSpc>
                <a:spcPct val="114000"/>
              </a:lnSpc>
              <a:buFont typeface="Arial" panose="020B0604020202020204" pitchFamily="34" charset="0"/>
              <a:buChar char="•"/>
            </a:pPr>
            <a:r>
              <a:rPr lang="en-GB" sz="1400">
                <a:solidFill>
                  <a:schemeClr val="bg1"/>
                </a:solidFill>
                <a:latin typeface="Arial" panose="020B0604020202020204" pitchFamily="34" charset="0"/>
                <a:ea typeface="+mn-lt"/>
                <a:cs typeface="Arial" panose="020B0604020202020204" pitchFamily="34" charset="0"/>
              </a:rPr>
              <a:t>Decisions made in times of uncertainty create long term memories – the </a:t>
            </a:r>
            <a:r>
              <a:rPr lang="en-GB" sz="1400" b="1">
                <a:solidFill>
                  <a:schemeClr val="bg1"/>
                </a:solidFill>
                <a:latin typeface="Arial" panose="020B0604020202020204" pitchFamily="34" charset="0"/>
                <a:ea typeface="+mn-lt"/>
                <a:cs typeface="Arial" panose="020B0604020202020204" pitchFamily="34" charset="0"/>
              </a:rPr>
              <a:t>experience</a:t>
            </a:r>
            <a:r>
              <a:rPr lang="en-GB" sz="1400">
                <a:solidFill>
                  <a:schemeClr val="bg1"/>
                </a:solidFill>
                <a:latin typeface="Arial" panose="020B0604020202020204" pitchFamily="34" charset="0"/>
                <a:ea typeface="+mn-lt"/>
                <a:cs typeface="Arial" panose="020B0604020202020204" pitchFamily="34" charset="0"/>
              </a:rPr>
              <a:t> they have is very important</a:t>
            </a:r>
          </a:p>
          <a:p>
            <a:pPr marL="342900" indent="-342900">
              <a:lnSpc>
                <a:spcPct val="114000"/>
              </a:lnSpc>
              <a:buFont typeface="Arial" panose="020B0604020202020204" pitchFamily="34" charset="0"/>
              <a:buChar char="•"/>
            </a:pPr>
            <a:endParaRPr lang="en-GB" sz="1400">
              <a:solidFill>
                <a:schemeClr val="bg1"/>
              </a:solidFill>
              <a:latin typeface="Arial" panose="020B0604020202020204" pitchFamily="34" charset="0"/>
              <a:ea typeface="+mn-lt"/>
              <a:cs typeface="Arial" panose="020B0604020202020204" pitchFamily="34" charset="0"/>
            </a:endParaRPr>
          </a:p>
        </p:txBody>
      </p:sp>
      <p:sp>
        <p:nvSpPr>
          <p:cNvPr id="8" name="TextBox 7">
            <a:extLst>
              <a:ext uri="{FF2B5EF4-FFF2-40B4-BE49-F238E27FC236}">
                <a16:creationId xmlns:a16="http://schemas.microsoft.com/office/drawing/2014/main" id="{46C5B839-66AA-4BF9-99B1-D55DB6FBE8BC}"/>
              </a:ext>
            </a:extLst>
          </p:cNvPr>
          <p:cNvSpPr txBox="1"/>
          <p:nvPr/>
        </p:nvSpPr>
        <p:spPr>
          <a:xfrm>
            <a:off x="8476528" y="897504"/>
            <a:ext cx="3715472" cy="369332"/>
          </a:xfrm>
          <a:prstGeom prst="rect">
            <a:avLst/>
          </a:prstGeom>
          <a:noFill/>
        </p:spPr>
        <p:txBody>
          <a:bodyPr wrap="square" rtlCol="0">
            <a:spAutoFit/>
          </a:bodyPr>
          <a:lstStyle/>
          <a:p>
            <a:r>
              <a:rPr lang="en-NZ" b="1">
                <a:solidFill>
                  <a:schemeClr val="bg1"/>
                </a:solidFill>
                <a:latin typeface="Arial" panose="020B0604020202020204" pitchFamily="34" charset="0"/>
                <a:cs typeface="Arial" panose="020B0604020202020204" pitchFamily="34" charset="0"/>
              </a:rPr>
              <a:t>Currently (TRA)</a:t>
            </a:r>
          </a:p>
        </p:txBody>
      </p:sp>
      <p:sp>
        <p:nvSpPr>
          <p:cNvPr id="9" name="TextBox 8">
            <a:extLst>
              <a:ext uri="{FF2B5EF4-FFF2-40B4-BE49-F238E27FC236}">
                <a16:creationId xmlns:a16="http://schemas.microsoft.com/office/drawing/2014/main" id="{B9DD0939-FF4A-4ADF-A926-4C0ECCFD95A8}"/>
              </a:ext>
            </a:extLst>
          </p:cNvPr>
          <p:cNvSpPr txBox="1"/>
          <p:nvPr/>
        </p:nvSpPr>
        <p:spPr>
          <a:xfrm>
            <a:off x="522791" y="1266836"/>
            <a:ext cx="3715473" cy="39989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a:lnSpc>
                <a:spcPct val="114000"/>
              </a:lnSpc>
              <a:buFont typeface="Arial" panose="020B0604020202020204" pitchFamily="34" charset="0"/>
              <a:buChar char="•"/>
            </a:pPr>
            <a:r>
              <a:rPr lang="en-GB" sz="1400">
                <a:solidFill>
                  <a:schemeClr val="bg1"/>
                </a:solidFill>
                <a:latin typeface="Arial" panose="020B0604020202020204" pitchFamily="34" charset="0"/>
                <a:cs typeface="Arial" panose="020B0604020202020204" pitchFamily="34" charset="0"/>
              </a:rPr>
              <a:t>COVID kept out</a:t>
            </a:r>
          </a:p>
          <a:p>
            <a:pPr marL="342900" indent="-342900">
              <a:lnSpc>
                <a:spcPct val="114000"/>
              </a:lnSpc>
              <a:buFont typeface="Arial" panose="020B0604020202020204" pitchFamily="34" charset="0"/>
              <a:buChar char="•"/>
            </a:pPr>
            <a:r>
              <a:rPr lang="en-GB" sz="1400">
                <a:solidFill>
                  <a:schemeClr val="bg1"/>
                </a:solidFill>
                <a:latin typeface="Arial" panose="020B0604020202020204" pitchFamily="34" charset="0"/>
                <a:cs typeface="Arial" panose="020B0604020202020204" pitchFamily="34" charset="0"/>
              </a:rPr>
              <a:t>Everyone fairly compliant</a:t>
            </a:r>
          </a:p>
          <a:p>
            <a:pPr marL="342900" indent="-342900">
              <a:lnSpc>
                <a:spcPct val="114000"/>
              </a:lnSpc>
              <a:buFont typeface="Arial" panose="020B0604020202020204" pitchFamily="34" charset="0"/>
              <a:buChar char="•"/>
            </a:pPr>
            <a:r>
              <a:rPr lang="en-GB" sz="1400">
                <a:solidFill>
                  <a:schemeClr val="bg1"/>
                </a:solidFill>
                <a:latin typeface="Arial" panose="020B0604020202020204" pitchFamily="34" charset="0"/>
                <a:cs typeface="Arial" panose="020B0604020202020204" pitchFamily="34" charset="0"/>
              </a:rPr>
              <a:t>Team of 5 million, for the good of the county</a:t>
            </a:r>
          </a:p>
          <a:p>
            <a:pPr marL="342900" indent="-342900">
              <a:lnSpc>
                <a:spcPct val="114000"/>
              </a:lnSpc>
              <a:buFont typeface="Arial" panose="020B0604020202020204" pitchFamily="34" charset="0"/>
              <a:buChar char="•"/>
            </a:pPr>
            <a:endParaRPr lang="en-GB" sz="1400">
              <a:solidFill>
                <a:schemeClr val="bg1"/>
              </a:solidFill>
              <a:latin typeface="Arial" panose="020B0604020202020204" pitchFamily="34" charset="0"/>
              <a:cs typeface="Arial" panose="020B0604020202020204" pitchFamily="34" charset="0"/>
            </a:endParaRPr>
          </a:p>
          <a:p>
            <a:pPr>
              <a:lnSpc>
                <a:spcPct val="114000"/>
              </a:lnSpc>
            </a:pPr>
            <a:r>
              <a:rPr lang="en-GB" sz="1400" b="1">
                <a:solidFill>
                  <a:schemeClr val="bg1"/>
                </a:solidFill>
                <a:latin typeface="Arial" panose="020B0604020202020204" pitchFamily="34" charset="0"/>
                <a:cs typeface="Arial" panose="020B0604020202020204" pitchFamily="34" charset="0"/>
              </a:rPr>
              <a:t>BUT</a:t>
            </a:r>
          </a:p>
          <a:p>
            <a:pPr marL="285750" indent="-285750">
              <a:lnSpc>
                <a:spcPct val="114000"/>
              </a:lnSpc>
              <a:buFont typeface="Arial" panose="020B0604020202020204" pitchFamily="34" charset="0"/>
              <a:buChar char="•"/>
            </a:pPr>
            <a:r>
              <a:rPr lang="en-GB" sz="1400">
                <a:solidFill>
                  <a:schemeClr val="bg1"/>
                </a:solidFill>
                <a:latin typeface="Arial" panose="020B0604020202020204" pitchFamily="34" charset="0"/>
                <a:cs typeface="Arial" panose="020B0604020202020204" pitchFamily="34" charset="0"/>
              </a:rPr>
              <a:t>Not everyone on board – some very anxious or indecisive about getting the vaccine (refer personas)</a:t>
            </a:r>
          </a:p>
          <a:p>
            <a:pPr marL="285750" indent="-285750">
              <a:lnSpc>
                <a:spcPct val="114000"/>
              </a:lnSpc>
              <a:buFont typeface="Arial" panose="020B0604020202020204" pitchFamily="34" charset="0"/>
              <a:buChar char="•"/>
            </a:pPr>
            <a:r>
              <a:rPr lang="en-GB" sz="1400">
                <a:solidFill>
                  <a:schemeClr val="bg1"/>
                </a:solidFill>
                <a:latin typeface="Arial" panose="020B0604020202020204" pitchFamily="34" charset="0"/>
                <a:cs typeface="Arial" panose="020B0604020202020204" pitchFamily="34" charset="0"/>
              </a:rPr>
              <a:t>Mandates forced people to get two doses</a:t>
            </a:r>
          </a:p>
          <a:p>
            <a:pPr marL="285750" indent="-285750">
              <a:lnSpc>
                <a:spcPct val="114000"/>
              </a:lnSpc>
              <a:buFont typeface="Arial" panose="020B0604020202020204" pitchFamily="34" charset="0"/>
              <a:buChar char="•"/>
            </a:pPr>
            <a:r>
              <a:rPr lang="en-GB" sz="1400">
                <a:solidFill>
                  <a:schemeClr val="bg1"/>
                </a:solidFill>
                <a:latin typeface="Arial" panose="020B0604020202020204" pitchFamily="34" charset="0"/>
                <a:cs typeface="Arial" panose="020B0604020202020204" pitchFamily="34" charset="0"/>
              </a:rPr>
              <a:t>Estimate between 15% - 35% </a:t>
            </a:r>
            <a:r>
              <a:rPr lang="en-GB" sz="1400" i="1">
                <a:solidFill>
                  <a:schemeClr val="bg1"/>
                </a:solidFill>
                <a:latin typeface="Arial" panose="020B0604020202020204" pitchFamily="34" charset="0"/>
                <a:cs typeface="Arial" panose="020B0604020202020204" pitchFamily="34" charset="0"/>
              </a:rPr>
              <a:t>did not choose </a:t>
            </a:r>
            <a:r>
              <a:rPr lang="en-GB" sz="1400">
                <a:solidFill>
                  <a:schemeClr val="bg1"/>
                </a:solidFill>
                <a:latin typeface="Arial" panose="020B0604020202020204" pitchFamily="34" charset="0"/>
                <a:cs typeface="Arial" panose="020B0604020202020204" pitchFamily="34" charset="0"/>
              </a:rPr>
              <a:t>to have two doses but ‘</a:t>
            </a:r>
            <a:r>
              <a:rPr lang="en-GB" sz="1400" b="1">
                <a:solidFill>
                  <a:schemeClr val="bg1"/>
                </a:solidFill>
                <a:latin typeface="Arial" panose="020B0604020202020204" pitchFamily="34" charset="0"/>
                <a:cs typeface="Arial" panose="020B0604020202020204" pitchFamily="34" charset="0"/>
              </a:rPr>
              <a:t>had to</a:t>
            </a:r>
            <a:r>
              <a:rPr lang="en-GB" sz="1400">
                <a:solidFill>
                  <a:schemeClr val="bg1"/>
                </a:solidFill>
                <a:latin typeface="Arial" panose="020B0604020202020204" pitchFamily="34" charset="0"/>
                <a:cs typeface="Arial" panose="020B0604020202020204" pitchFamily="34" charset="0"/>
              </a:rPr>
              <a:t>’ for work or to get a vaccine pass</a:t>
            </a:r>
          </a:p>
        </p:txBody>
      </p:sp>
      <p:sp>
        <p:nvSpPr>
          <p:cNvPr id="10" name="TextBox 9">
            <a:extLst>
              <a:ext uri="{FF2B5EF4-FFF2-40B4-BE49-F238E27FC236}">
                <a16:creationId xmlns:a16="http://schemas.microsoft.com/office/drawing/2014/main" id="{3767714F-8A6A-4E35-AA27-F95A3567BBEF}"/>
              </a:ext>
            </a:extLst>
          </p:cNvPr>
          <p:cNvSpPr txBox="1"/>
          <p:nvPr/>
        </p:nvSpPr>
        <p:spPr>
          <a:xfrm>
            <a:off x="522791" y="897504"/>
            <a:ext cx="3715473" cy="369332"/>
          </a:xfrm>
          <a:prstGeom prst="rect">
            <a:avLst/>
          </a:prstGeom>
          <a:noFill/>
        </p:spPr>
        <p:txBody>
          <a:bodyPr wrap="square" rtlCol="0">
            <a:spAutoFit/>
          </a:bodyPr>
          <a:lstStyle/>
          <a:p>
            <a:r>
              <a:rPr lang="en-NZ" b="1">
                <a:solidFill>
                  <a:schemeClr val="bg1"/>
                </a:solidFill>
                <a:latin typeface="Arial" panose="020B0604020202020204" pitchFamily="34" charset="0"/>
                <a:cs typeface="Arial" panose="020B0604020202020204" pitchFamily="34" charset="0"/>
              </a:rPr>
              <a:t>In the beginning</a:t>
            </a:r>
          </a:p>
        </p:txBody>
      </p:sp>
      <p:sp>
        <p:nvSpPr>
          <p:cNvPr id="3" name="Arrow: Right 2">
            <a:extLst>
              <a:ext uri="{FF2B5EF4-FFF2-40B4-BE49-F238E27FC236}">
                <a16:creationId xmlns:a16="http://schemas.microsoft.com/office/drawing/2014/main" id="{C488E2F1-E25B-4F56-9E37-53EAA2F7452E}"/>
              </a:ext>
            </a:extLst>
          </p:cNvPr>
          <p:cNvSpPr/>
          <p:nvPr/>
        </p:nvSpPr>
        <p:spPr>
          <a:xfrm>
            <a:off x="505217" y="458551"/>
            <a:ext cx="11181568"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TextBox 10">
            <a:extLst>
              <a:ext uri="{FF2B5EF4-FFF2-40B4-BE49-F238E27FC236}">
                <a16:creationId xmlns:a16="http://schemas.microsoft.com/office/drawing/2014/main" id="{E786AEED-58D9-4249-AF67-6D822BCAC8B3}"/>
              </a:ext>
            </a:extLst>
          </p:cNvPr>
          <p:cNvSpPr txBox="1"/>
          <p:nvPr/>
        </p:nvSpPr>
        <p:spPr>
          <a:xfrm>
            <a:off x="0" y="6626268"/>
            <a:ext cx="6459486" cy="246221"/>
          </a:xfrm>
          <a:prstGeom prst="rect">
            <a:avLst/>
          </a:prstGeom>
          <a:noFill/>
        </p:spPr>
        <p:txBody>
          <a:bodyPr wrap="square" rtlCol="0">
            <a:spAutoFit/>
          </a:bodyPr>
          <a:lstStyle/>
          <a:p>
            <a:r>
              <a:rPr lang="en-NZ" sz="1000"/>
              <a:t>Source: TRA DPMC July 2022 Behaviour and Sentiment Tracker, TRA Sunrise Session Presentation</a:t>
            </a:r>
          </a:p>
        </p:txBody>
      </p:sp>
    </p:spTree>
    <p:extLst>
      <p:ext uri="{BB962C8B-B14F-4D97-AF65-F5344CB8AC3E}">
        <p14:creationId xmlns:p14="http://schemas.microsoft.com/office/powerpoint/2010/main" val="70985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6"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2F2A1FF-4923-4194-A929-47821B345D10}"/>
              </a:ext>
            </a:extLst>
          </p:cNvPr>
          <p:cNvSpPr txBox="1"/>
          <p:nvPr/>
        </p:nvSpPr>
        <p:spPr>
          <a:xfrm>
            <a:off x="0" y="6581001"/>
            <a:ext cx="6879873" cy="276999"/>
          </a:xfrm>
          <a:prstGeom prst="rect">
            <a:avLst/>
          </a:prstGeom>
          <a:noFill/>
        </p:spPr>
        <p:txBody>
          <a:bodyPr wrap="square" rtlCol="0">
            <a:spAutoFit/>
          </a:bodyPr>
          <a:lstStyle/>
          <a:p>
            <a:r>
              <a:rPr lang="en-NZ" sz="1200"/>
              <a:t>Source: TRA </a:t>
            </a:r>
            <a:r>
              <a:rPr lang="en-US" sz="1200"/>
              <a:t>Supporting Māori parents and caregivers on their </a:t>
            </a:r>
            <a:r>
              <a:rPr lang="en-US" sz="1200" err="1"/>
              <a:t>immunisation</a:t>
            </a:r>
            <a:r>
              <a:rPr lang="en-US" sz="1200"/>
              <a:t> journeys – Apr 2023</a:t>
            </a:r>
            <a:r>
              <a:rPr lang="en-NZ" sz="1200"/>
              <a:t> </a:t>
            </a:r>
          </a:p>
        </p:txBody>
      </p:sp>
      <p:sp>
        <p:nvSpPr>
          <p:cNvPr id="18" name="Title 1">
            <a:extLst>
              <a:ext uri="{FF2B5EF4-FFF2-40B4-BE49-F238E27FC236}">
                <a16:creationId xmlns:a16="http://schemas.microsoft.com/office/drawing/2014/main" id="{756BE3F7-9D1A-4957-BF3B-D433A7BCAC8F}"/>
              </a:ext>
            </a:extLst>
          </p:cNvPr>
          <p:cNvSpPr txBox="1">
            <a:spLocks/>
          </p:cNvSpPr>
          <p:nvPr/>
        </p:nvSpPr>
        <p:spPr>
          <a:xfrm>
            <a:off x="618556" y="467036"/>
            <a:ext cx="5299314" cy="594015"/>
          </a:xfrm>
          <a:prstGeom prst="rect">
            <a:avLst/>
          </a:prstGeom>
        </p:spPr>
        <p:txBody>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US" sz="2600" u="sng">
                <a:solidFill>
                  <a:schemeClr val="tx1"/>
                </a:solidFill>
              </a:rPr>
              <a:t>Practical</a:t>
            </a:r>
            <a:r>
              <a:rPr lang="en-US" sz="2600">
                <a:solidFill>
                  <a:schemeClr val="tx1"/>
                </a:solidFill>
              </a:rPr>
              <a:t> barriers:</a:t>
            </a:r>
          </a:p>
        </p:txBody>
      </p:sp>
      <p:sp>
        <p:nvSpPr>
          <p:cNvPr id="20" name="Title 1">
            <a:extLst>
              <a:ext uri="{FF2B5EF4-FFF2-40B4-BE49-F238E27FC236}">
                <a16:creationId xmlns:a16="http://schemas.microsoft.com/office/drawing/2014/main" id="{DF51CE50-71B3-4371-BEB5-AE6E4A94EA80}"/>
              </a:ext>
            </a:extLst>
          </p:cNvPr>
          <p:cNvSpPr txBox="1">
            <a:spLocks/>
          </p:cNvSpPr>
          <p:nvPr/>
        </p:nvSpPr>
        <p:spPr>
          <a:xfrm>
            <a:off x="956120" y="2508585"/>
            <a:ext cx="2483816" cy="867930"/>
          </a:xfrm>
          <a:prstGeom prst="rect">
            <a:avLst/>
          </a:prstGeom>
        </p:spPr>
        <p:txBody>
          <a:bodyPr vert="horz" wrap="square" lIns="91440" tIns="45720" rIns="91440" bIns="45720" rtlCol="0" anchor="t">
            <a:spAutoFit/>
          </a:bodyPr>
          <a:lstStyle>
            <a:defPPr>
              <a:defRPr lang="en-US"/>
            </a:defPPr>
            <a:lvl1pPr algn="ctr">
              <a:lnSpc>
                <a:spcPct val="90000"/>
              </a:lnSpc>
              <a:spcBef>
                <a:spcPts val="1000"/>
              </a:spcBef>
              <a:buNone/>
              <a:defRPr sz="2800" b="1" i="0">
                <a:solidFill>
                  <a:schemeClr val="bg2"/>
                </a:solidFill>
                <a:latin typeface="Arial" panose="020B0604020202020204" pitchFamily="34" charset="0"/>
                <a:ea typeface="Px Grotesk Bold" charset="0"/>
                <a:cs typeface="Arial" panose="020B0604020202020204" pitchFamily="34" charset="0"/>
              </a:defRPr>
            </a:lvl1pPr>
          </a:lstStyle>
          <a:p>
            <a:r>
              <a:rPr lang="en-US"/>
              <a:t>I missed the reminder</a:t>
            </a:r>
          </a:p>
        </p:txBody>
      </p:sp>
      <p:sp>
        <p:nvSpPr>
          <p:cNvPr id="24" name="Title 1">
            <a:extLst>
              <a:ext uri="{FF2B5EF4-FFF2-40B4-BE49-F238E27FC236}">
                <a16:creationId xmlns:a16="http://schemas.microsoft.com/office/drawing/2014/main" id="{A06F9570-24DF-4E06-9C66-0A17B5B8FAA9}"/>
              </a:ext>
            </a:extLst>
          </p:cNvPr>
          <p:cNvSpPr txBox="1">
            <a:spLocks/>
          </p:cNvSpPr>
          <p:nvPr/>
        </p:nvSpPr>
        <p:spPr>
          <a:xfrm>
            <a:off x="4571570" y="2201010"/>
            <a:ext cx="3238865" cy="1255728"/>
          </a:xfrm>
          <a:prstGeom prst="rect">
            <a:avLst/>
          </a:prstGeom>
        </p:spPr>
        <p:txBody>
          <a:bodyPr vert="horz" wrap="square" lIns="91440" tIns="45720" rIns="91440" bIns="45720" rtlCol="0" anchor="t">
            <a:spAutoFit/>
          </a:bodyPr>
          <a:lstStyle>
            <a:defPPr>
              <a:defRPr lang="en-US"/>
            </a:defPPr>
            <a:lvl1pPr algn="ctr">
              <a:lnSpc>
                <a:spcPct val="90000"/>
              </a:lnSpc>
              <a:spcBef>
                <a:spcPts val="1000"/>
              </a:spcBef>
              <a:buNone/>
              <a:defRPr sz="2800" b="1" i="0">
                <a:solidFill>
                  <a:schemeClr val="tx1">
                    <a:lumMod val="50000"/>
                    <a:lumOff val="50000"/>
                  </a:schemeClr>
                </a:solidFill>
                <a:latin typeface="Arial" panose="020B0604020202020204" pitchFamily="34" charset="0"/>
                <a:ea typeface="Px Grotesk Bold" charset="0"/>
                <a:cs typeface="Arial" panose="020B0604020202020204" pitchFamily="34" charset="0"/>
              </a:defRPr>
            </a:lvl1pPr>
          </a:lstStyle>
          <a:p>
            <a:r>
              <a:rPr lang="en-US"/>
              <a:t>Its too challenging to get there</a:t>
            </a:r>
          </a:p>
        </p:txBody>
      </p:sp>
      <p:sp>
        <p:nvSpPr>
          <p:cNvPr id="26" name="Title 1">
            <a:extLst>
              <a:ext uri="{FF2B5EF4-FFF2-40B4-BE49-F238E27FC236}">
                <a16:creationId xmlns:a16="http://schemas.microsoft.com/office/drawing/2014/main" id="{D0EEFBCE-DC22-408F-A510-2EA6216B72D5}"/>
              </a:ext>
            </a:extLst>
          </p:cNvPr>
          <p:cNvSpPr txBox="1">
            <a:spLocks/>
          </p:cNvSpPr>
          <p:nvPr/>
        </p:nvSpPr>
        <p:spPr>
          <a:xfrm>
            <a:off x="8676791" y="2246058"/>
            <a:ext cx="2686490" cy="867930"/>
          </a:xfrm>
          <a:prstGeom prst="rect">
            <a:avLst/>
          </a:prstGeom>
        </p:spPr>
        <p:txBody>
          <a:bodyPr vert="horz" wrap="square" lIns="91440" tIns="45720" rIns="91440" bIns="45720" rtlCol="0" anchor="t">
            <a:spAutoFit/>
          </a:bodyPr>
          <a:lstStyle>
            <a:defPPr>
              <a:defRPr lang="en-US"/>
            </a:defPPr>
            <a:lvl1pPr algn="ctr">
              <a:lnSpc>
                <a:spcPct val="90000"/>
              </a:lnSpc>
              <a:spcBef>
                <a:spcPts val="1000"/>
              </a:spcBef>
              <a:buNone/>
              <a:defRPr sz="2800" b="1" i="0">
                <a:solidFill>
                  <a:srgbClr val="002060"/>
                </a:solidFill>
                <a:latin typeface="Arial" panose="020B0604020202020204" pitchFamily="34" charset="0"/>
                <a:ea typeface="Px Grotesk Bold" charset="0"/>
                <a:cs typeface="Arial" panose="020B0604020202020204" pitchFamily="34" charset="0"/>
              </a:defRPr>
            </a:lvl1pPr>
          </a:lstStyle>
          <a:p>
            <a:r>
              <a:rPr lang="en-US"/>
              <a:t>Its hard to make the time</a:t>
            </a:r>
          </a:p>
        </p:txBody>
      </p:sp>
    </p:spTree>
    <p:extLst>
      <p:ext uri="{BB962C8B-B14F-4D97-AF65-F5344CB8AC3E}">
        <p14:creationId xmlns:p14="http://schemas.microsoft.com/office/powerpoint/2010/main" val="3017197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50EEA4-D9F4-4A2A-88D2-282A8C273197}"/>
              </a:ext>
            </a:extLst>
          </p:cNvPr>
          <p:cNvSpPr/>
          <p:nvPr/>
        </p:nvSpPr>
        <p:spPr>
          <a:xfrm>
            <a:off x="6405458" y="1861862"/>
            <a:ext cx="5342709" cy="4666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TextBox 8">
            <a:extLst>
              <a:ext uri="{FF2B5EF4-FFF2-40B4-BE49-F238E27FC236}">
                <a16:creationId xmlns:a16="http://schemas.microsoft.com/office/drawing/2014/main" id="{B2F2A1FF-4923-4194-A929-47821B345D10}"/>
              </a:ext>
            </a:extLst>
          </p:cNvPr>
          <p:cNvSpPr txBox="1"/>
          <p:nvPr/>
        </p:nvSpPr>
        <p:spPr>
          <a:xfrm>
            <a:off x="0" y="6581001"/>
            <a:ext cx="6879873" cy="276999"/>
          </a:xfrm>
          <a:prstGeom prst="rect">
            <a:avLst/>
          </a:prstGeom>
          <a:noFill/>
        </p:spPr>
        <p:txBody>
          <a:bodyPr wrap="square" rtlCol="0">
            <a:spAutoFit/>
          </a:bodyPr>
          <a:lstStyle/>
          <a:p>
            <a:r>
              <a:rPr lang="en-NZ" sz="1200"/>
              <a:t>Source: TRA </a:t>
            </a:r>
            <a:r>
              <a:rPr lang="en-US" sz="1200"/>
              <a:t>Supporting Māori parents and caregivers on their </a:t>
            </a:r>
            <a:r>
              <a:rPr lang="en-US" sz="1200" err="1"/>
              <a:t>immunisation</a:t>
            </a:r>
            <a:r>
              <a:rPr lang="en-US" sz="1200"/>
              <a:t> journeys – Apr 2023</a:t>
            </a:r>
            <a:r>
              <a:rPr lang="en-NZ" sz="1200"/>
              <a:t> </a:t>
            </a:r>
          </a:p>
        </p:txBody>
      </p:sp>
      <p:sp>
        <p:nvSpPr>
          <p:cNvPr id="4" name="Text Placeholder 3">
            <a:extLst>
              <a:ext uri="{FF2B5EF4-FFF2-40B4-BE49-F238E27FC236}">
                <a16:creationId xmlns:a16="http://schemas.microsoft.com/office/drawing/2014/main" id="{B0DEB41B-BD1A-4A89-B4F8-43A5BCB7BFFD}"/>
              </a:ext>
            </a:extLst>
          </p:cNvPr>
          <p:cNvSpPr>
            <a:spLocks noGrp="1"/>
          </p:cNvSpPr>
          <p:nvPr>
            <p:ph type="body" sz="quarter" idx="14"/>
          </p:nvPr>
        </p:nvSpPr>
        <p:spPr>
          <a:xfrm>
            <a:off x="654117" y="398724"/>
            <a:ext cx="10335126" cy="753979"/>
          </a:xfrm>
        </p:spPr>
        <p:txBody>
          <a:bodyPr/>
          <a:lstStyle/>
          <a:p>
            <a:r>
              <a:rPr lang="en-NZ"/>
              <a:t>Provide confidence, build trust</a:t>
            </a:r>
          </a:p>
        </p:txBody>
      </p:sp>
      <p:sp>
        <p:nvSpPr>
          <p:cNvPr id="6" name="Title 5">
            <a:extLst>
              <a:ext uri="{FF2B5EF4-FFF2-40B4-BE49-F238E27FC236}">
                <a16:creationId xmlns:a16="http://schemas.microsoft.com/office/drawing/2014/main" id="{DA5A852C-64D8-42BE-9D11-8AAD507FCBC0}"/>
              </a:ext>
            </a:extLst>
          </p:cNvPr>
          <p:cNvSpPr txBox="1">
            <a:spLocks/>
          </p:cNvSpPr>
          <p:nvPr/>
        </p:nvSpPr>
        <p:spPr>
          <a:xfrm>
            <a:off x="928438" y="1859036"/>
            <a:ext cx="4761162" cy="1311128"/>
          </a:xfrm>
          <a:prstGeom prst="rect">
            <a:avLst/>
          </a:prstGeom>
        </p:spPr>
        <p:txBody>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pPr>
              <a:lnSpc>
                <a:spcPct val="114000"/>
              </a:lnSpc>
            </a:pPr>
            <a:r>
              <a:rPr lang="en-US" sz="2200">
                <a:solidFill>
                  <a:schemeClr val="bg2"/>
                </a:solidFill>
              </a:rPr>
              <a:t>Communications and activations should focus on providing confidence and making it easier</a:t>
            </a:r>
          </a:p>
        </p:txBody>
      </p:sp>
      <p:sp>
        <p:nvSpPr>
          <p:cNvPr id="7" name="Text Placeholder 7">
            <a:extLst>
              <a:ext uri="{FF2B5EF4-FFF2-40B4-BE49-F238E27FC236}">
                <a16:creationId xmlns:a16="http://schemas.microsoft.com/office/drawing/2014/main" id="{66E20722-9A53-4A7A-A1A1-ACD49E5BF1D8}"/>
              </a:ext>
            </a:extLst>
          </p:cNvPr>
          <p:cNvSpPr txBox="1">
            <a:spLocks/>
          </p:cNvSpPr>
          <p:nvPr/>
        </p:nvSpPr>
        <p:spPr>
          <a:xfrm>
            <a:off x="928438" y="3481094"/>
            <a:ext cx="4761162" cy="16414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US" sz="1600">
                <a:solidFill>
                  <a:schemeClr val="tx2"/>
                </a:solidFill>
              </a:rPr>
              <a:t>Ultimately, it’s about building trust so that parents who want to do the right thing feel good about their decision, and removing practical barriers that get in the way of taking action. </a:t>
            </a:r>
          </a:p>
          <a:p>
            <a:pPr marL="0" indent="0">
              <a:lnSpc>
                <a:spcPct val="114000"/>
              </a:lnSpc>
              <a:buNone/>
            </a:pPr>
            <a:endParaRPr lang="en-US" sz="1600" b="1">
              <a:solidFill>
                <a:schemeClr val="tx2"/>
              </a:solidFill>
            </a:endParaRPr>
          </a:p>
          <a:p>
            <a:pPr marL="0" indent="0">
              <a:lnSpc>
                <a:spcPct val="114000"/>
              </a:lnSpc>
              <a:buNone/>
            </a:pPr>
            <a:endParaRPr lang="en-US" sz="1600">
              <a:solidFill>
                <a:schemeClr val="tx2"/>
              </a:solidFill>
            </a:endParaRPr>
          </a:p>
        </p:txBody>
      </p:sp>
      <p:sp>
        <p:nvSpPr>
          <p:cNvPr id="12" name="Text Placeholder 7">
            <a:extLst>
              <a:ext uri="{FF2B5EF4-FFF2-40B4-BE49-F238E27FC236}">
                <a16:creationId xmlns:a16="http://schemas.microsoft.com/office/drawing/2014/main" id="{87813624-780B-4AA0-8DBA-1BCA5212E599}"/>
              </a:ext>
            </a:extLst>
          </p:cNvPr>
          <p:cNvSpPr txBox="1">
            <a:spLocks/>
          </p:cNvSpPr>
          <p:nvPr/>
        </p:nvSpPr>
        <p:spPr>
          <a:xfrm>
            <a:off x="6502402" y="2808514"/>
            <a:ext cx="5058227" cy="34094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4000"/>
              </a:lnSpc>
              <a:buFont typeface="+mj-lt"/>
              <a:buAutoNum type="arabicPeriod"/>
            </a:pPr>
            <a:r>
              <a:rPr lang="en-US" sz="1600"/>
              <a:t>Present clear and balanced information</a:t>
            </a:r>
          </a:p>
          <a:p>
            <a:pPr marL="342900" indent="-342900">
              <a:lnSpc>
                <a:spcPct val="114000"/>
              </a:lnSpc>
              <a:buFont typeface="+mj-lt"/>
              <a:buAutoNum type="arabicPeriod"/>
            </a:pPr>
            <a:r>
              <a:rPr lang="en-US" sz="1600"/>
              <a:t>Treat parents/caregivers with respect and empathy </a:t>
            </a:r>
          </a:p>
          <a:p>
            <a:pPr marL="342900" indent="-342900">
              <a:lnSpc>
                <a:spcPct val="114000"/>
              </a:lnSpc>
              <a:buFont typeface="+mj-lt"/>
              <a:buAutoNum type="arabicPeriod"/>
            </a:pPr>
            <a:r>
              <a:rPr lang="en-US" sz="1600"/>
              <a:t>Be consistent with reminders</a:t>
            </a:r>
          </a:p>
          <a:p>
            <a:pPr marL="342900" indent="-342900">
              <a:lnSpc>
                <a:spcPct val="114000"/>
              </a:lnSpc>
              <a:buFont typeface="+mj-lt"/>
              <a:buAutoNum type="arabicPeriod"/>
            </a:pPr>
            <a:r>
              <a:rPr lang="en-US" sz="1600"/>
              <a:t>Tactically recommend home visits</a:t>
            </a:r>
          </a:p>
          <a:p>
            <a:pPr marL="342900" indent="-342900">
              <a:lnSpc>
                <a:spcPct val="114000"/>
              </a:lnSpc>
              <a:buFont typeface="+mj-lt"/>
              <a:buAutoNum type="arabicPeriod"/>
            </a:pPr>
            <a:r>
              <a:rPr lang="en-US" sz="1600"/>
              <a:t>Offer travel support for those who need it</a:t>
            </a:r>
          </a:p>
          <a:p>
            <a:pPr marL="342900" indent="-342900">
              <a:lnSpc>
                <a:spcPct val="114000"/>
              </a:lnSpc>
              <a:buFont typeface="+mj-lt"/>
              <a:buAutoNum type="arabicPeriod"/>
            </a:pPr>
            <a:r>
              <a:rPr lang="en-US" sz="1600"/>
              <a:t>Focus on community activations that signify trust </a:t>
            </a:r>
          </a:p>
          <a:p>
            <a:pPr marL="342900" indent="-342900">
              <a:lnSpc>
                <a:spcPct val="114000"/>
              </a:lnSpc>
              <a:buFont typeface="+mj-lt"/>
              <a:buAutoNum type="arabicPeriod"/>
            </a:pPr>
            <a:r>
              <a:rPr lang="en-US" sz="1600"/>
              <a:t>Continue to create culturally relevant, positive and </a:t>
            </a:r>
            <a:br>
              <a:rPr lang="en-US" sz="1600"/>
            </a:br>
            <a:r>
              <a:rPr lang="en-US" sz="1600"/>
              <a:t>credible communications </a:t>
            </a:r>
          </a:p>
        </p:txBody>
      </p:sp>
      <p:sp>
        <p:nvSpPr>
          <p:cNvPr id="8" name="Title 5">
            <a:extLst>
              <a:ext uri="{FF2B5EF4-FFF2-40B4-BE49-F238E27FC236}">
                <a16:creationId xmlns:a16="http://schemas.microsoft.com/office/drawing/2014/main" id="{C57303C0-2BD4-4F2A-9398-DD0C649CC194}"/>
              </a:ext>
            </a:extLst>
          </p:cNvPr>
          <p:cNvSpPr txBox="1">
            <a:spLocks/>
          </p:cNvSpPr>
          <p:nvPr/>
        </p:nvSpPr>
        <p:spPr>
          <a:xfrm>
            <a:off x="6502402" y="1965371"/>
            <a:ext cx="4837112" cy="1006429"/>
          </a:xfrm>
          <a:prstGeom prst="rect">
            <a:avLst/>
          </a:prstGeom>
        </p:spPr>
        <p:txBody>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US" sz="2200">
                <a:solidFill>
                  <a:schemeClr val="tx1"/>
                </a:solidFill>
              </a:rPr>
              <a:t>Seven guiding principles to help build trust, confidence and ease</a:t>
            </a:r>
          </a:p>
        </p:txBody>
      </p:sp>
    </p:spTree>
    <p:extLst>
      <p:ext uri="{BB962C8B-B14F-4D97-AF65-F5344CB8AC3E}">
        <p14:creationId xmlns:p14="http://schemas.microsoft.com/office/powerpoint/2010/main" val="3622923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074D1-3678-4123-B788-539FF50DB971}"/>
              </a:ext>
            </a:extLst>
          </p:cNvPr>
          <p:cNvSpPr>
            <a:spLocks noGrp="1"/>
          </p:cNvSpPr>
          <p:nvPr>
            <p:ph type="title"/>
          </p:nvPr>
        </p:nvSpPr>
        <p:spPr>
          <a:xfrm>
            <a:off x="564538" y="293049"/>
            <a:ext cx="6128986" cy="812530"/>
          </a:xfrm>
        </p:spPr>
        <p:txBody>
          <a:bodyPr anchor="t" anchorCtr="0">
            <a:noAutofit/>
          </a:bodyPr>
          <a:lstStyle/>
          <a:p>
            <a:pPr>
              <a:lnSpc>
                <a:spcPct val="120000"/>
              </a:lnSpc>
            </a:pPr>
            <a:r>
              <a:rPr lang="en-US" sz="2400">
                <a:solidFill>
                  <a:schemeClr val="tx1"/>
                </a:solidFill>
              </a:rPr>
              <a:t>1. Present clear and </a:t>
            </a:r>
            <a:br>
              <a:rPr lang="en-US" sz="2400">
                <a:solidFill>
                  <a:schemeClr val="tx1"/>
                </a:solidFill>
              </a:rPr>
            </a:br>
            <a:r>
              <a:rPr lang="en-US" sz="2400">
                <a:solidFill>
                  <a:schemeClr val="tx1"/>
                </a:solidFill>
              </a:rPr>
              <a:t>    balanced information</a:t>
            </a:r>
          </a:p>
        </p:txBody>
      </p:sp>
      <p:sp>
        <p:nvSpPr>
          <p:cNvPr id="3" name="Text Placeholder 5">
            <a:extLst>
              <a:ext uri="{FF2B5EF4-FFF2-40B4-BE49-F238E27FC236}">
                <a16:creationId xmlns:a16="http://schemas.microsoft.com/office/drawing/2014/main" id="{D20002E0-9E74-4994-9EEE-FA2D6994C312}"/>
              </a:ext>
            </a:extLst>
          </p:cNvPr>
          <p:cNvSpPr txBox="1">
            <a:spLocks/>
          </p:cNvSpPr>
          <p:nvPr/>
        </p:nvSpPr>
        <p:spPr>
          <a:xfrm>
            <a:off x="630799" y="1334289"/>
            <a:ext cx="5999675" cy="52507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40000"/>
              </a:lnSpc>
              <a:spcBef>
                <a:spcPts val="600"/>
              </a:spcBef>
            </a:pPr>
            <a:r>
              <a:rPr lang="en-US" sz="1500" dirty="0">
                <a:solidFill>
                  <a:schemeClr val="tx1"/>
                </a:solidFill>
              </a:rPr>
              <a:t>Parents/caregivers want clear language that explains what different </a:t>
            </a:r>
            <a:r>
              <a:rPr lang="en-US" sz="1500" dirty="0" err="1">
                <a:solidFill>
                  <a:schemeClr val="tx1"/>
                </a:solidFill>
              </a:rPr>
              <a:t>immunisations</a:t>
            </a:r>
            <a:r>
              <a:rPr lang="en-US" sz="1500" dirty="0">
                <a:solidFill>
                  <a:schemeClr val="tx1"/>
                </a:solidFill>
              </a:rPr>
              <a:t> are for, effectiveness, alongside any potential side-effects (particularly common immediate reactions/side-effects)</a:t>
            </a:r>
          </a:p>
          <a:p>
            <a:pPr marL="171450" indent="-171450">
              <a:lnSpc>
                <a:spcPct val="140000"/>
              </a:lnSpc>
              <a:spcBef>
                <a:spcPts val="600"/>
              </a:spcBef>
            </a:pPr>
            <a:r>
              <a:rPr lang="en-US" sz="1500" dirty="0">
                <a:solidFill>
                  <a:schemeClr val="tx1"/>
                </a:solidFill>
              </a:rPr>
              <a:t>Some prefer short videos and infographics over reading material/brochures which are less engaging.</a:t>
            </a:r>
          </a:p>
          <a:p>
            <a:pPr marL="171450" indent="-171450">
              <a:lnSpc>
                <a:spcPct val="140000"/>
              </a:lnSpc>
              <a:spcBef>
                <a:spcPts val="600"/>
              </a:spcBef>
            </a:pPr>
            <a:r>
              <a:rPr lang="en-US" sz="1500" dirty="0">
                <a:solidFill>
                  <a:schemeClr val="tx1"/>
                </a:solidFill>
              </a:rPr>
              <a:t>Presenting balanced information is critical to building trust. </a:t>
            </a:r>
          </a:p>
          <a:p>
            <a:pPr marL="0" indent="0">
              <a:lnSpc>
                <a:spcPct val="140000"/>
              </a:lnSpc>
              <a:spcBef>
                <a:spcPts val="600"/>
              </a:spcBef>
              <a:buFont typeface="Arial" panose="020B0604020202020204" pitchFamily="34" charset="0"/>
              <a:buNone/>
            </a:pPr>
            <a:endParaRPr lang="en-US" sz="1500" b="1" dirty="0"/>
          </a:p>
          <a:p>
            <a:pPr marL="0" indent="0">
              <a:lnSpc>
                <a:spcPct val="140000"/>
              </a:lnSpc>
              <a:spcBef>
                <a:spcPts val="600"/>
              </a:spcBef>
              <a:buFont typeface="Arial" panose="020B0604020202020204" pitchFamily="34" charset="0"/>
              <a:buNone/>
            </a:pPr>
            <a:r>
              <a:rPr lang="en-US" sz="1500" b="1" dirty="0"/>
              <a:t>Recommendation – </a:t>
            </a:r>
            <a:br>
              <a:rPr lang="en-US" sz="1500" dirty="0"/>
            </a:br>
            <a:r>
              <a:rPr lang="en-US" sz="1500" dirty="0"/>
              <a:t>Avoid drawing focus to side-effects or misinformation above the line but make this information easy to access for those who are actively researching on website, brochures, in conversations etc. Careful attention must be given to providing trust and reassurance while not raising further questions that cause doubt.</a:t>
            </a:r>
            <a:br>
              <a:rPr lang="en-US" sz="1500" dirty="0">
                <a:solidFill>
                  <a:schemeClr val="tx1"/>
                </a:solidFill>
              </a:rPr>
            </a:br>
            <a:br>
              <a:rPr lang="en-US" sz="1500" dirty="0">
                <a:solidFill>
                  <a:schemeClr val="tx1"/>
                </a:solidFill>
              </a:rPr>
            </a:br>
            <a:endParaRPr lang="en-US" sz="1500" dirty="0">
              <a:solidFill>
                <a:schemeClr val="tx1"/>
              </a:solidFill>
            </a:endParaRPr>
          </a:p>
          <a:p>
            <a:pPr>
              <a:lnSpc>
                <a:spcPct val="140000"/>
              </a:lnSpc>
              <a:spcBef>
                <a:spcPts val="600"/>
              </a:spcBef>
            </a:pPr>
            <a:endParaRPr lang="en-US" sz="1500" dirty="0">
              <a:solidFill>
                <a:schemeClr val="tx1"/>
              </a:solidFill>
            </a:endParaRPr>
          </a:p>
        </p:txBody>
      </p:sp>
      <p:sp>
        <p:nvSpPr>
          <p:cNvPr id="4" name="Rectangle 3">
            <a:extLst>
              <a:ext uri="{FF2B5EF4-FFF2-40B4-BE49-F238E27FC236}">
                <a16:creationId xmlns:a16="http://schemas.microsoft.com/office/drawing/2014/main" id="{E5483D81-0FFB-4809-8189-CC82A223B14B}"/>
              </a:ext>
            </a:extLst>
          </p:cNvPr>
          <p:cNvSpPr/>
          <p:nvPr/>
        </p:nvSpPr>
        <p:spPr>
          <a:xfrm>
            <a:off x="7254239" y="-35560"/>
            <a:ext cx="5022531" cy="6929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5">
            <a:extLst>
              <a:ext uri="{FF2B5EF4-FFF2-40B4-BE49-F238E27FC236}">
                <a16:creationId xmlns:a16="http://schemas.microsoft.com/office/drawing/2014/main" id="{0CB5199F-7757-4D09-9E8A-5481E711543C}"/>
              </a:ext>
            </a:extLst>
          </p:cNvPr>
          <p:cNvSpPr txBox="1">
            <a:spLocks/>
          </p:cNvSpPr>
          <p:nvPr/>
        </p:nvSpPr>
        <p:spPr>
          <a:xfrm>
            <a:off x="8080634" y="1095351"/>
            <a:ext cx="3227128" cy="922688"/>
          </a:xfrm>
          <a:prstGeom prst="rect">
            <a:avLst/>
          </a:prstGeom>
        </p:spPr>
        <p:txBody>
          <a:bodyPr vert="horz" wrap="square" lIns="91440" tIns="45720" rIns="91440" bIns="45720" rtlCol="0">
            <a:no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pPr>
            <a:r>
              <a:rPr lang="en-US" sz="1800" i="1"/>
              <a:t>“I believe in modern medicine but it’s hard to fine clear accurate information that I feel I can trust.”</a:t>
            </a:r>
            <a:endParaRPr lang="en-US" sz="1800"/>
          </a:p>
        </p:txBody>
      </p:sp>
      <p:sp>
        <p:nvSpPr>
          <p:cNvPr id="6" name="Text Placeholder 5">
            <a:extLst>
              <a:ext uri="{FF2B5EF4-FFF2-40B4-BE49-F238E27FC236}">
                <a16:creationId xmlns:a16="http://schemas.microsoft.com/office/drawing/2014/main" id="{8EF1753F-57B6-4272-B682-46E3AB6152F0}"/>
              </a:ext>
            </a:extLst>
          </p:cNvPr>
          <p:cNvSpPr txBox="1">
            <a:spLocks/>
          </p:cNvSpPr>
          <p:nvPr/>
        </p:nvSpPr>
        <p:spPr>
          <a:xfrm>
            <a:off x="8045366" y="3256995"/>
            <a:ext cx="3227128" cy="1743426"/>
          </a:xfrm>
          <a:prstGeom prst="rect">
            <a:avLst/>
          </a:prstGeom>
        </p:spPr>
        <p:txBody>
          <a:bodyPr vert="horz" wrap="square" lIns="91440" tIns="45720" rIns="91440" bIns="45720" rtlCol="0">
            <a:no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pPr>
            <a:r>
              <a:rPr lang="en-US" sz="1800" i="1"/>
              <a:t>“I feel no one tells you about possible side effects from these until they happen and you are then told oh that’s just from the immunisations. But when I was to ask if there were any side effects I was told no, so no one is really being clear about these.”</a:t>
            </a:r>
            <a:endParaRPr lang="en-US" sz="1800"/>
          </a:p>
        </p:txBody>
      </p:sp>
      <p:sp>
        <p:nvSpPr>
          <p:cNvPr id="7" name="TextBox 6">
            <a:extLst>
              <a:ext uri="{FF2B5EF4-FFF2-40B4-BE49-F238E27FC236}">
                <a16:creationId xmlns:a16="http://schemas.microsoft.com/office/drawing/2014/main" id="{934D1F41-862C-47C4-84C7-17C902D93189}"/>
              </a:ext>
            </a:extLst>
          </p:cNvPr>
          <p:cNvSpPr txBox="1"/>
          <p:nvPr/>
        </p:nvSpPr>
        <p:spPr>
          <a:xfrm>
            <a:off x="0" y="6581001"/>
            <a:ext cx="6879873" cy="276999"/>
          </a:xfrm>
          <a:prstGeom prst="rect">
            <a:avLst/>
          </a:prstGeom>
          <a:noFill/>
        </p:spPr>
        <p:txBody>
          <a:bodyPr wrap="square" rtlCol="0">
            <a:spAutoFit/>
          </a:bodyPr>
          <a:lstStyle/>
          <a:p>
            <a:r>
              <a:rPr lang="en-NZ" sz="1200"/>
              <a:t>Source: TRA </a:t>
            </a:r>
            <a:r>
              <a:rPr lang="en-US" sz="1200"/>
              <a:t>Supporting Māori parents and caregivers on their </a:t>
            </a:r>
            <a:r>
              <a:rPr lang="en-US" sz="1200" err="1"/>
              <a:t>immunisation</a:t>
            </a:r>
            <a:r>
              <a:rPr lang="en-US" sz="1200"/>
              <a:t> journeys – Apr 2023</a:t>
            </a:r>
            <a:r>
              <a:rPr lang="en-NZ" sz="1200"/>
              <a:t> </a:t>
            </a:r>
          </a:p>
        </p:txBody>
      </p:sp>
    </p:spTree>
    <p:extLst>
      <p:ext uri="{BB962C8B-B14F-4D97-AF65-F5344CB8AC3E}">
        <p14:creationId xmlns:p14="http://schemas.microsoft.com/office/powerpoint/2010/main" val="3511359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A4A5-9706-452C-B740-223B0B369C37}"/>
              </a:ext>
            </a:extLst>
          </p:cNvPr>
          <p:cNvSpPr>
            <a:spLocks noGrp="1"/>
          </p:cNvSpPr>
          <p:nvPr>
            <p:ph type="title"/>
          </p:nvPr>
        </p:nvSpPr>
        <p:spPr>
          <a:xfrm>
            <a:off x="839788" y="549274"/>
            <a:ext cx="5345112" cy="812530"/>
          </a:xfrm>
        </p:spPr>
        <p:txBody>
          <a:bodyPr vert="horz" lIns="91440" tIns="45720" rIns="91440" bIns="45720" rtlCol="0" anchor="t" anchorCtr="0">
            <a:noAutofit/>
          </a:bodyPr>
          <a:lstStyle/>
          <a:p>
            <a:pPr>
              <a:lnSpc>
                <a:spcPct val="120000"/>
              </a:lnSpc>
            </a:pPr>
            <a:r>
              <a:rPr lang="en-US" sz="2400">
                <a:solidFill>
                  <a:schemeClr val="tx1"/>
                </a:solidFill>
              </a:rPr>
              <a:t>2. Treat parents/caregivers with</a:t>
            </a:r>
            <a:br>
              <a:rPr lang="en-US" sz="2400">
                <a:solidFill>
                  <a:schemeClr val="tx1"/>
                </a:solidFill>
              </a:rPr>
            </a:br>
            <a:r>
              <a:rPr lang="en-US" sz="2400">
                <a:solidFill>
                  <a:schemeClr val="tx1"/>
                </a:solidFill>
              </a:rPr>
              <a:t>    respect and empathy </a:t>
            </a:r>
          </a:p>
        </p:txBody>
      </p:sp>
      <p:sp>
        <p:nvSpPr>
          <p:cNvPr id="3" name="Text Placeholder 5">
            <a:extLst>
              <a:ext uri="{FF2B5EF4-FFF2-40B4-BE49-F238E27FC236}">
                <a16:creationId xmlns:a16="http://schemas.microsoft.com/office/drawing/2014/main" id="{6C59A4D5-4F69-42D7-90DB-4F9635CB7F0C}"/>
              </a:ext>
            </a:extLst>
          </p:cNvPr>
          <p:cNvSpPr txBox="1">
            <a:spLocks/>
          </p:cNvSpPr>
          <p:nvPr/>
        </p:nvSpPr>
        <p:spPr>
          <a:xfrm>
            <a:off x="839788" y="1787762"/>
            <a:ext cx="5829953" cy="46371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600"/>
              </a:spcBef>
            </a:pPr>
            <a:r>
              <a:rPr lang="en-US" sz="1600" dirty="0">
                <a:solidFill>
                  <a:schemeClr val="tx1"/>
                </a:solidFill>
              </a:rPr>
              <a:t>Parents want nurses to facilitate more supportive, friendly and open conversations.</a:t>
            </a:r>
            <a:br>
              <a:rPr lang="en-US" sz="1600" dirty="0">
                <a:solidFill>
                  <a:schemeClr val="tx1"/>
                </a:solidFill>
              </a:rPr>
            </a:br>
            <a:br>
              <a:rPr lang="en-US" sz="1600" dirty="0">
                <a:solidFill>
                  <a:schemeClr val="tx1"/>
                </a:solidFill>
              </a:rPr>
            </a:br>
            <a:endParaRPr lang="en-US" sz="1600" dirty="0">
              <a:solidFill>
                <a:schemeClr val="tx1"/>
              </a:solidFill>
            </a:endParaRPr>
          </a:p>
          <a:p>
            <a:pPr>
              <a:lnSpc>
                <a:spcPct val="110000"/>
              </a:lnSpc>
              <a:spcBef>
                <a:spcPts val="600"/>
              </a:spcBef>
            </a:pPr>
            <a:r>
              <a:rPr lang="en-US" sz="1600" dirty="0">
                <a:solidFill>
                  <a:schemeClr val="tx1"/>
                </a:solidFill>
              </a:rPr>
              <a:t>This can take the form of:</a:t>
            </a:r>
          </a:p>
          <a:p>
            <a:pPr lvl="1">
              <a:lnSpc>
                <a:spcPct val="110000"/>
              </a:lnSpc>
              <a:spcBef>
                <a:spcPts val="600"/>
              </a:spcBef>
              <a:buFont typeface="Wingdings" panose="05000000000000000000" pitchFamily="2" charset="2"/>
              <a:buChar char="ü"/>
            </a:pPr>
            <a:r>
              <a:rPr lang="en-US" sz="1600" dirty="0">
                <a:solidFill>
                  <a:schemeClr val="tx1"/>
                </a:solidFill>
              </a:rPr>
              <a:t>Developing internal values and training for </a:t>
            </a:r>
            <a:r>
              <a:rPr lang="en-US" sz="1600" dirty="0" err="1">
                <a:solidFill>
                  <a:schemeClr val="tx1"/>
                </a:solidFill>
              </a:rPr>
              <a:t>organisations</a:t>
            </a:r>
            <a:r>
              <a:rPr lang="en-US" sz="1600" dirty="0">
                <a:solidFill>
                  <a:schemeClr val="tx1"/>
                </a:solidFill>
              </a:rPr>
              <a:t>/staff who reach out.</a:t>
            </a:r>
          </a:p>
          <a:p>
            <a:pPr lvl="1">
              <a:lnSpc>
                <a:spcPct val="110000"/>
              </a:lnSpc>
              <a:spcBef>
                <a:spcPts val="600"/>
              </a:spcBef>
              <a:buFont typeface="Wingdings" panose="05000000000000000000" pitchFamily="2" charset="2"/>
              <a:buChar char="ü"/>
            </a:pPr>
            <a:r>
              <a:rPr lang="en-US" sz="1600" dirty="0">
                <a:solidFill>
                  <a:schemeClr val="tx1"/>
                </a:solidFill>
              </a:rPr>
              <a:t>Education and face-to-face conversations held at Marae or community centres.</a:t>
            </a:r>
          </a:p>
          <a:p>
            <a:pPr lvl="1">
              <a:lnSpc>
                <a:spcPct val="110000"/>
              </a:lnSpc>
              <a:spcBef>
                <a:spcPts val="600"/>
              </a:spcBef>
              <a:buFont typeface="Wingdings" panose="05000000000000000000" pitchFamily="2" charset="2"/>
              <a:buChar char="ü"/>
            </a:pPr>
            <a:r>
              <a:rPr lang="en-US" sz="1600" dirty="0">
                <a:solidFill>
                  <a:schemeClr val="tx1"/>
                </a:solidFill>
              </a:rPr>
              <a:t>Messaging that doesn’t ‘judge’ or ‘tell’, but recognises parent’s desire to do the right thing and is supportive.</a:t>
            </a:r>
          </a:p>
          <a:p>
            <a:pPr lvl="1">
              <a:lnSpc>
                <a:spcPct val="110000"/>
              </a:lnSpc>
              <a:spcBef>
                <a:spcPts val="600"/>
              </a:spcBef>
              <a:buFont typeface="Wingdings" panose="05000000000000000000" pitchFamily="2" charset="2"/>
              <a:buChar char="ü"/>
            </a:pPr>
            <a:r>
              <a:rPr lang="en-US" sz="1600" dirty="0">
                <a:solidFill>
                  <a:schemeClr val="tx1"/>
                </a:solidFill>
              </a:rPr>
              <a:t>Making it clear that parents/caregivers will not be ‘looked down on’ for falling behind with </a:t>
            </a:r>
            <a:r>
              <a:rPr lang="en-US" sz="1600" dirty="0" err="1">
                <a:solidFill>
                  <a:schemeClr val="tx1"/>
                </a:solidFill>
              </a:rPr>
              <a:t>immunisations</a:t>
            </a:r>
            <a:r>
              <a:rPr lang="en-US" sz="1600" dirty="0">
                <a:solidFill>
                  <a:schemeClr val="tx1"/>
                </a:solidFill>
              </a:rPr>
              <a:t> and putting in effort to catch-up.</a:t>
            </a:r>
            <a:br>
              <a:rPr lang="en-US" sz="1600" dirty="0">
                <a:solidFill>
                  <a:schemeClr val="tx1"/>
                </a:solidFill>
              </a:rPr>
            </a:br>
            <a:br>
              <a:rPr lang="en-US" sz="1200" dirty="0">
                <a:solidFill>
                  <a:schemeClr val="tx1"/>
                </a:solidFill>
              </a:rPr>
            </a:br>
            <a:br>
              <a:rPr lang="en-US" sz="1200" dirty="0">
                <a:solidFill>
                  <a:schemeClr val="tx1"/>
                </a:solidFill>
              </a:rPr>
            </a:br>
            <a:endParaRPr lang="en-US" sz="1200" dirty="0">
              <a:solidFill>
                <a:schemeClr val="tx1"/>
              </a:solidFill>
            </a:endParaRPr>
          </a:p>
          <a:p>
            <a:pPr>
              <a:lnSpc>
                <a:spcPct val="110000"/>
              </a:lnSpc>
              <a:spcBef>
                <a:spcPts val="600"/>
              </a:spcBef>
            </a:pPr>
            <a:endParaRPr lang="en-US" sz="1600" dirty="0">
              <a:solidFill>
                <a:schemeClr val="tx1"/>
              </a:solidFill>
            </a:endParaRPr>
          </a:p>
        </p:txBody>
      </p:sp>
      <p:sp>
        <p:nvSpPr>
          <p:cNvPr id="4" name="Rectangle 3">
            <a:extLst>
              <a:ext uri="{FF2B5EF4-FFF2-40B4-BE49-F238E27FC236}">
                <a16:creationId xmlns:a16="http://schemas.microsoft.com/office/drawing/2014/main" id="{1503EF43-9858-41CF-9154-99E0C30E39E4}"/>
              </a:ext>
            </a:extLst>
          </p:cNvPr>
          <p:cNvSpPr/>
          <p:nvPr/>
        </p:nvSpPr>
        <p:spPr>
          <a:xfrm>
            <a:off x="7254239" y="0"/>
            <a:ext cx="5022531" cy="6929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a:extLst>
              <a:ext uri="{FF2B5EF4-FFF2-40B4-BE49-F238E27FC236}">
                <a16:creationId xmlns:a16="http://schemas.microsoft.com/office/drawing/2014/main" id="{73EBDECB-1DE2-48E8-BD85-9061435BAF86}"/>
              </a:ext>
            </a:extLst>
          </p:cNvPr>
          <p:cNvSpPr txBox="1">
            <a:spLocks/>
          </p:cNvSpPr>
          <p:nvPr/>
        </p:nvSpPr>
        <p:spPr>
          <a:xfrm>
            <a:off x="8080634" y="2151239"/>
            <a:ext cx="3227128" cy="2125005"/>
          </a:xfrm>
          <a:prstGeom prst="rect">
            <a:avLst/>
          </a:prstGeom>
        </p:spPr>
        <p:txBody>
          <a:bodyPr vert="horz" wrap="square" lIns="91440" tIns="45720" rIns="91440" bIns="45720" rtlCol="0">
            <a:no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pPr>
            <a:r>
              <a:rPr lang="en-US" sz="1800" i="1"/>
              <a:t>“A trusting source and helpful nurses/doctors who show genuine concern and empathy for my children and I.. and people who don’t just treat us like another number.” </a:t>
            </a:r>
            <a:br>
              <a:rPr lang="en-US" sz="1800" i="1"/>
            </a:br>
            <a:br>
              <a:rPr lang="en-US" sz="1800" i="1"/>
            </a:br>
            <a:br>
              <a:rPr lang="en-US" sz="1800" i="1"/>
            </a:br>
            <a:br>
              <a:rPr lang="en-US" sz="1800" i="1"/>
            </a:br>
            <a:br>
              <a:rPr lang="en-US" sz="1800" i="1"/>
            </a:br>
            <a:endParaRPr lang="en-US" sz="1800"/>
          </a:p>
        </p:txBody>
      </p:sp>
      <p:sp>
        <p:nvSpPr>
          <p:cNvPr id="6" name="TextBox 5">
            <a:extLst>
              <a:ext uri="{FF2B5EF4-FFF2-40B4-BE49-F238E27FC236}">
                <a16:creationId xmlns:a16="http://schemas.microsoft.com/office/drawing/2014/main" id="{3B06EE56-A368-403F-912C-6C7DB0FB433B}"/>
              </a:ext>
            </a:extLst>
          </p:cNvPr>
          <p:cNvSpPr txBox="1"/>
          <p:nvPr/>
        </p:nvSpPr>
        <p:spPr>
          <a:xfrm>
            <a:off x="0" y="6581001"/>
            <a:ext cx="6879873" cy="276999"/>
          </a:xfrm>
          <a:prstGeom prst="rect">
            <a:avLst/>
          </a:prstGeom>
          <a:noFill/>
        </p:spPr>
        <p:txBody>
          <a:bodyPr wrap="square" rtlCol="0">
            <a:spAutoFit/>
          </a:bodyPr>
          <a:lstStyle/>
          <a:p>
            <a:r>
              <a:rPr lang="en-NZ" sz="1200"/>
              <a:t>Source: TRA </a:t>
            </a:r>
            <a:r>
              <a:rPr lang="en-US" sz="1200"/>
              <a:t>Supporting Māori parents and caregivers on their </a:t>
            </a:r>
            <a:r>
              <a:rPr lang="en-US" sz="1200" err="1"/>
              <a:t>immunisation</a:t>
            </a:r>
            <a:r>
              <a:rPr lang="en-US" sz="1200"/>
              <a:t> journeys – Apr 2023</a:t>
            </a:r>
            <a:r>
              <a:rPr lang="en-NZ" sz="1200"/>
              <a:t> </a:t>
            </a:r>
          </a:p>
        </p:txBody>
      </p:sp>
    </p:spTree>
    <p:extLst>
      <p:ext uri="{BB962C8B-B14F-4D97-AF65-F5344CB8AC3E}">
        <p14:creationId xmlns:p14="http://schemas.microsoft.com/office/powerpoint/2010/main" val="2179932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B8B352-B402-40EE-BCE0-D960B6CBE2A0}"/>
              </a:ext>
            </a:extLst>
          </p:cNvPr>
          <p:cNvSpPr/>
          <p:nvPr/>
        </p:nvSpPr>
        <p:spPr>
          <a:xfrm>
            <a:off x="1" y="0"/>
            <a:ext cx="12276770" cy="6929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5CCE3D3-EA88-4711-AF90-97F83F3C0983}"/>
              </a:ext>
            </a:extLst>
          </p:cNvPr>
          <p:cNvSpPr>
            <a:spLocks noGrp="1"/>
          </p:cNvSpPr>
          <p:nvPr>
            <p:ph type="title"/>
          </p:nvPr>
        </p:nvSpPr>
        <p:spPr>
          <a:xfrm>
            <a:off x="839787" y="549274"/>
            <a:ext cx="5022531" cy="812530"/>
          </a:xfrm>
        </p:spPr>
        <p:txBody>
          <a:bodyPr anchor="t" anchorCtr="0"/>
          <a:lstStyle/>
          <a:p>
            <a:r>
              <a:rPr lang="en-US" sz="2600">
                <a:solidFill>
                  <a:schemeClr val="tx1"/>
                </a:solidFill>
              </a:rPr>
              <a:t>3. Be consistent </a:t>
            </a:r>
            <a:br>
              <a:rPr lang="en-US" sz="2600">
                <a:solidFill>
                  <a:schemeClr val="tx1"/>
                </a:solidFill>
              </a:rPr>
            </a:br>
            <a:r>
              <a:rPr lang="en-US" sz="2600">
                <a:solidFill>
                  <a:schemeClr val="tx1"/>
                </a:solidFill>
              </a:rPr>
              <a:t>    with reminders</a:t>
            </a:r>
          </a:p>
        </p:txBody>
      </p:sp>
      <p:sp>
        <p:nvSpPr>
          <p:cNvPr id="4" name="Text Placeholder 5">
            <a:extLst>
              <a:ext uri="{FF2B5EF4-FFF2-40B4-BE49-F238E27FC236}">
                <a16:creationId xmlns:a16="http://schemas.microsoft.com/office/drawing/2014/main" id="{0184F6CA-CB27-49AF-A0BF-C43DDAC212BD}"/>
              </a:ext>
            </a:extLst>
          </p:cNvPr>
          <p:cNvSpPr txBox="1">
            <a:spLocks/>
          </p:cNvSpPr>
          <p:nvPr/>
        </p:nvSpPr>
        <p:spPr>
          <a:xfrm>
            <a:off x="839787" y="1890134"/>
            <a:ext cx="5256213" cy="36619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20000"/>
              </a:lnSpc>
              <a:spcBef>
                <a:spcPts val="600"/>
              </a:spcBef>
            </a:pPr>
            <a:r>
              <a:rPr lang="en-US" sz="1800">
                <a:solidFill>
                  <a:schemeClr val="tx1"/>
                </a:solidFill>
              </a:rPr>
              <a:t>Parents want timely reminders and feel like they’ve been missing them.</a:t>
            </a:r>
            <a:br>
              <a:rPr lang="en-US" sz="1800">
                <a:solidFill>
                  <a:schemeClr val="tx1"/>
                </a:solidFill>
              </a:rPr>
            </a:br>
            <a:endParaRPr lang="en-US" sz="1800">
              <a:solidFill>
                <a:schemeClr val="tx1"/>
              </a:solidFill>
            </a:endParaRPr>
          </a:p>
          <a:p>
            <a:pPr marL="171450" indent="-171450">
              <a:lnSpc>
                <a:spcPct val="120000"/>
              </a:lnSpc>
              <a:spcBef>
                <a:spcPts val="600"/>
              </a:spcBef>
            </a:pPr>
            <a:r>
              <a:rPr lang="en-US" sz="1800">
                <a:solidFill>
                  <a:schemeClr val="tx1"/>
                </a:solidFill>
              </a:rPr>
              <a:t>Text or a call is preferred by many, while some like having a physical letter to read or email. </a:t>
            </a:r>
            <a:br>
              <a:rPr lang="en-US" sz="1800">
                <a:solidFill>
                  <a:schemeClr val="tx1"/>
                </a:solidFill>
              </a:rPr>
            </a:br>
            <a:endParaRPr lang="en-US" sz="1800">
              <a:solidFill>
                <a:schemeClr val="tx1"/>
              </a:solidFill>
            </a:endParaRPr>
          </a:p>
          <a:p>
            <a:pPr marL="171450" indent="-171450">
              <a:lnSpc>
                <a:spcPct val="120000"/>
              </a:lnSpc>
              <a:spcBef>
                <a:spcPts val="600"/>
              </a:spcBef>
            </a:pPr>
            <a:r>
              <a:rPr lang="en-US" sz="1800">
                <a:solidFill>
                  <a:schemeClr val="tx1"/>
                </a:solidFill>
              </a:rPr>
              <a:t>Health providers should follow up and confirm a new time with parents who have missed appointments due to child sickness or other reasons.</a:t>
            </a:r>
            <a:br>
              <a:rPr lang="en-US" sz="1800">
                <a:solidFill>
                  <a:schemeClr val="tx1"/>
                </a:solidFill>
              </a:rPr>
            </a:br>
            <a:br>
              <a:rPr lang="en-US" sz="1800">
                <a:solidFill>
                  <a:schemeClr val="tx1"/>
                </a:solidFill>
              </a:rPr>
            </a:br>
            <a:endParaRPr lang="en-US" sz="1800">
              <a:solidFill>
                <a:schemeClr val="tx1"/>
              </a:solidFill>
            </a:endParaRPr>
          </a:p>
          <a:p>
            <a:pPr>
              <a:lnSpc>
                <a:spcPct val="120000"/>
              </a:lnSpc>
              <a:spcBef>
                <a:spcPts val="600"/>
              </a:spcBef>
            </a:pPr>
            <a:endParaRPr lang="en-US" sz="1800">
              <a:solidFill>
                <a:schemeClr val="tx1"/>
              </a:solidFill>
            </a:endParaRPr>
          </a:p>
        </p:txBody>
      </p:sp>
      <p:pic>
        <p:nvPicPr>
          <p:cNvPr id="5" name="Picture 4" descr="A picture containing businesscard&#10;&#10;Description automatically generated">
            <a:extLst>
              <a:ext uri="{FF2B5EF4-FFF2-40B4-BE49-F238E27FC236}">
                <a16:creationId xmlns:a16="http://schemas.microsoft.com/office/drawing/2014/main" id="{74052626-FDB5-427C-8041-B5B6539CAA23}"/>
              </a:ext>
            </a:extLst>
          </p:cNvPr>
          <p:cNvPicPr>
            <a:picLocks noChangeAspect="1"/>
          </p:cNvPicPr>
          <p:nvPr/>
        </p:nvPicPr>
        <p:blipFill rotWithShape="1">
          <a:blip r:embed="rId2"/>
          <a:srcRect l="4994" r="43503"/>
          <a:stretch/>
        </p:blipFill>
        <p:spPr>
          <a:xfrm>
            <a:off x="7747000" y="0"/>
            <a:ext cx="5369557" cy="6949539"/>
          </a:xfrm>
          <a:prstGeom prst="rect">
            <a:avLst/>
          </a:prstGeom>
        </p:spPr>
      </p:pic>
      <p:sp>
        <p:nvSpPr>
          <p:cNvPr id="6" name="TextBox 5">
            <a:extLst>
              <a:ext uri="{FF2B5EF4-FFF2-40B4-BE49-F238E27FC236}">
                <a16:creationId xmlns:a16="http://schemas.microsoft.com/office/drawing/2014/main" id="{C6247E18-DECE-418B-8E4C-25DEDDE2813A}"/>
              </a:ext>
            </a:extLst>
          </p:cNvPr>
          <p:cNvSpPr txBox="1"/>
          <p:nvPr/>
        </p:nvSpPr>
        <p:spPr>
          <a:xfrm>
            <a:off x="0" y="6581001"/>
            <a:ext cx="6879873" cy="276999"/>
          </a:xfrm>
          <a:prstGeom prst="rect">
            <a:avLst/>
          </a:prstGeom>
          <a:noFill/>
        </p:spPr>
        <p:txBody>
          <a:bodyPr wrap="square" rtlCol="0">
            <a:spAutoFit/>
          </a:bodyPr>
          <a:lstStyle/>
          <a:p>
            <a:r>
              <a:rPr lang="en-NZ" sz="1200"/>
              <a:t>Source: TRA </a:t>
            </a:r>
            <a:r>
              <a:rPr lang="en-US" sz="1200"/>
              <a:t>Supporting Māori parents and caregivers on their </a:t>
            </a:r>
            <a:r>
              <a:rPr lang="en-US" sz="1200" err="1"/>
              <a:t>immunisation</a:t>
            </a:r>
            <a:r>
              <a:rPr lang="en-US" sz="1200"/>
              <a:t> journeys – Apr 2023</a:t>
            </a:r>
            <a:r>
              <a:rPr lang="en-NZ" sz="1200"/>
              <a:t> </a:t>
            </a:r>
          </a:p>
        </p:txBody>
      </p:sp>
    </p:spTree>
    <p:extLst>
      <p:ext uri="{BB962C8B-B14F-4D97-AF65-F5344CB8AC3E}">
        <p14:creationId xmlns:p14="http://schemas.microsoft.com/office/powerpoint/2010/main" val="2819166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BEE65D4-C642-473B-97CB-CE05124A3D2F}"/>
              </a:ext>
            </a:extLst>
          </p:cNvPr>
          <p:cNvSpPr>
            <a:spLocks noGrp="1"/>
          </p:cNvSpPr>
          <p:nvPr>
            <p:ph type="title"/>
          </p:nvPr>
        </p:nvSpPr>
        <p:spPr>
          <a:xfrm>
            <a:off x="839788" y="549274"/>
            <a:ext cx="5345112" cy="812530"/>
          </a:xfrm>
        </p:spPr>
        <p:txBody>
          <a:bodyPr vert="horz" lIns="91440" tIns="45720" rIns="91440" bIns="45720" rtlCol="0" anchor="t" anchorCtr="0">
            <a:noAutofit/>
          </a:bodyPr>
          <a:lstStyle/>
          <a:p>
            <a:pPr>
              <a:lnSpc>
                <a:spcPct val="120000"/>
              </a:lnSpc>
            </a:pPr>
            <a:r>
              <a:rPr lang="en-US" sz="2400">
                <a:solidFill>
                  <a:schemeClr val="tx1"/>
                </a:solidFill>
              </a:rPr>
              <a:t>4. Tactically recommend </a:t>
            </a:r>
            <a:br>
              <a:rPr lang="en-US" sz="2400">
                <a:solidFill>
                  <a:schemeClr val="tx1"/>
                </a:solidFill>
              </a:rPr>
            </a:br>
            <a:r>
              <a:rPr lang="en-US" sz="2400">
                <a:solidFill>
                  <a:schemeClr val="tx1"/>
                </a:solidFill>
              </a:rPr>
              <a:t>    home visits</a:t>
            </a:r>
          </a:p>
        </p:txBody>
      </p:sp>
      <p:sp>
        <p:nvSpPr>
          <p:cNvPr id="7" name="Text Placeholder 5">
            <a:extLst>
              <a:ext uri="{FF2B5EF4-FFF2-40B4-BE49-F238E27FC236}">
                <a16:creationId xmlns:a16="http://schemas.microsoft.com/office/drawing/2014/main" id="{99A6A2EA-2BF4-4865-92F2-5813FB27BAD1}"/>
              </a:ext>
            </a:extLst>
          </p:cNvPr>
          <p:cNvSpPr txBox="1">
            <a:spLocks/>
          </p:cNvSpPr>
          <p:nvPr/>
        </p:nvSpPr>
        <p:spPr>
          <a:xfrm>
            <a:off x="739580" y="1721748"/>
            <a:ext cx="5829953" cy="46790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14000"/>
              </a:lnSpc>
              <a:spcBef>
                <a:spcPts val="600"/>
              </a:spcBef>
            </a:pPr>
            <a:r>
              <a:rPr lang="en-US" sz="1600">
                <a:latin typeface="Arial"/>
                <a:cs typeface="Arial"/>
              </a:rPr>
              <a:t>While resourcing limitations prevent this from being something we can draw attention to above the line, it is a very powerful lever in overcoming barriers.</a:t>
            </a:r>
          </a:p>
          <a:p>
            <a:pPr marL="171450" indent="-171450">
              <a:lnSpc>
                <a:spcPct val="114000"/>
              </a:lnSpc>
              <a:spcBef>
                <a:spcPts val="600"/>
              </a:spcBef>
            </a:pPr>
            <a:r>
              <a:rPr lang="en-US" sz="1600">
                <a:latin typeface="Arial"/>
                <a:cs typeface="Arial"/>
              </a:rPr>
              <a:t>It’s especially valuable for single-mums with multiple children who dread getting the whole whānau to the GP or those with limited transport options.</a:t>
            </a:r>
          </a:p>
          <a:p>
            <a:pPr marL="171450" indent="-171450">
              <a:lnSpc>
                <a:spcPct val="114000"/>
              </a:lnSpc>
              <a:spcBef>
                <a:spcPts val="600"/>
              </a:spcBef>
            </a:pPr>
            <a:r>
              <a:rPr lang="en-US" sz="1600"/>
              <a:t>Consider making it easier for nurses to recommend this service or making it more prominent on the website as an option.</a:t>
            </a:r>
          </a:p>
          <a:p>
            <a:pPr marL="171450" indent="-171450">
              <a:lnSpc>
                <a:spcPct val="114000"/>
              </a:lnSpc>
              <a:spcBef>
                <a:spcPts val="600"/>
              </a:spcBef>
            </a:pPr>
            <a:r>
              <a:rPr lang="en-US" sz="1600">
                <a:latin typeface="Arial"/>
                <a:cs typeface="Arial"/>
              </a:rPr>
              <a:t>Home visits do not appeal to everyone:</a:t>
            </a:r>
          </a:p>
          <a:p>
            <a:pPr lvl="1">
              <a:lnSpc>
                <a:spcPct val="114000"/>
              </a:lnSpc>
              <a:spcBef>
                <a:spcPts val="600"/>
              </a:spcBef>
            </a:pPr>
            <a:r>
              <a:rPr lang="en-US" sz="1600">
                <a:latin typeface="Arial"/>
                <a:cs typeface="Arial"/>
              </a:rPr>
              <a:t>Some don’t want their child to associate their home with stress due to an unpleasant </a:t>
            </a:r>
            <a:r>
              <a:rPr lang="en-US" sz="1600" err="1">
                <a:latin typeface="Arial"/>
                <a:cs typeface="Arial"/>
              </a:rPr>
              <a:t>immunisation</a:t>
            </a:r>
            <a:r>
              <a:rPr lang="en-US" sz="1600">
                <a:latin typeface="Arial"/>
                <a:cs typeface="Arial"/>
              </a:rPr>
              <a:t> experience</a:t>
            </a:r>
          </a:p>
          <a:p>
            <a:pPr lvl="1">
              <a:lnSpc>
                <a:spcPct val="114000"/>
              </a:lnSpc>
              <a:spcBef>
                <a:spcPts val="600"/>
              </a:spcBef>
            </a:pPr>
            <a:r>
              <a:rPr lang="en-US" sz="1600"/>
              <a:t>Others would rather be at a trusted environment with a trusted expert vs a stranger.</a:t>
            </a:r>
          </a:p>
        </p:txBody>
      </p:sp>
      <p:sp>
        <p:nvSpPr>
          <p:cNvPr id="8" name="Rectangle 7">
            <a:extLst>
              <a:ext uri="{FF2B5EF4-FFF2-40B4-BE49-F238E27FC236}">
                <a16:creationId xmlns:a16="http://schemas.microsoft.com/office/drawing/2014/main" id="{FADF4E67-EFD6-490F-ABDB-3F51E511D48F}"/>
              </a:ext>
            </a:extLst>
          </p:cNvPr>
          <p:cNvSpPr/>
          <p:nvPr/>
        </p:nvSpPr>
        <p:spPr>
          <a:xfrm>
            <a:off x="7254239" y="0"/>
            <a:ext cx="5022531" cy="6929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5">
            <a:extLst>
              <a:ext uri="{FF2B5EF4-FFF2-40B4-BE49-F238E27FC236}">
                <a16:creationId xmlns:a16="http://schemas.microsoft.com/office/drawing/2014/main" id="{15F3C1F9-AE7B-4A42-81EB-62B6E94B499E}"/>
              </a:ext>
            </a:extLst>
          </p:cNvPr>
          <p:cNvSpPr txBox="1">
            <a:spLocks/>
          </p:cNvSpPr>
          <p:nvPr/>
        </p:nvSpPr>
        <p:spPr>
          <a:xfrm>
            <a:off x="8080634" y="2570339"/>
            <a:ext cx="3227128" cy="2277234"/>
          </a:xfrm>
          <a:prstGeom prst="rect">
            <a:avLst/>
          </a:prstGeom>
        </p:spPr>
        <p:txBody>
          <a:bodyPr vert="horz" wrap="square" lIns="91440" tIns="45720" rIns="91440" bIns="45720" rtlCol="0">
            <a:no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pPr>
            <a:r>
              <a:rPr lang="en-US" sz="1800" i="1"/>
              <a:t>“Having home based eliminates the issue of people not having transport or money to travel etc it also makes people at ease being in their own safe environment.”</a:t>
            </a:r>
            <a:endParaRPr lang="en-US" sz="1800"/>
          </a:p>
        </p:txBody>
      </p:sp>
      <p:sp>
        <p:nvSpPr>
          <p:cNvPr id="10" name="TextBox 9">
            <a:extLst>
              <a:ext uri="{FF2B5EF4-FFF2-40B4-BE49-F238E27FC236}">
                <a16:creationId xmlns:a16="http://schemas.microsoft.com/office/drawing/2014/main" id="{D6E1437C-9787-43C3-9A4C-0F86C6874519}"/>
              </a:ext>
            </a:extLst>
          </p:cNvPr>
          <p:cNvSpPr txBox="1"/>
          <p:nvPr/>
        </p:nvSpPr>
        <p:spPr>
          <a:xfrm>
            <a:off x="0" y="6581001"/>
            <a:ext cx="6879873" cy="276999"/>
          </a:xfrm>
          <a:prstGeom prst="rect">
            <a:avLst/>
          </a:prstGeom>
          <a:noFill/>
        </p:spPr>
        <p:txBody>
          <a:bodyPr wrap="square" rtlCol="0">
            <a:spAutoFit/>
          </a:bodyPr>
          <a:lstStyle/>
          <a:p>
            <a:r>
              <a:rPr lang="en-NZ" sz="1200"/>
              <a:t>Source: TRA </a:t>
            </a:r>
            <a:r>
              <a:rPr lang="en-US" sz="1200"/>
              <a:t>Supporting Māori parents and caregivers on their </a:t>
            </a:r>
            <a:r>
              <a:rPr lang="en-US" sz="1200" err="1"/>
              <a:t>immunisation</a:t>
            </a:r>
            <a:r>
              <a:rPr lang="en-US" sz="1200"/>
              <a:t> journeys – Apr 2023</a:t>
            </a:r>
            <a:r>
              <a:rPr lang="en-NZ" sz="1200"/>
              <a:t> </a:t>
            </a:r>
          </a:p>
        </p:txBody>
      </p:sp>
    </p:spTree>
    <p:extLst>
      <p:ext uri="{BB962C8B-B14F-4D97-AF65-F5344CB8AC3E}">
        <p14:creationId xmlns:p14="http://schemas.microsoft.com/office/powerpoint/2010/main" val="3107295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AC59A5-65AF-4846-A403-D6A0A9CFE927}"/>
              </a:ext>
            </a:extLst>
          </p:cNvPr>
          <p:cNvSpPr/>
          <p:nvPr/>
        </p:nvSpPr>
        <p:spPr>
          <a:xfrm>
            <a:off x="-112235" y="0"/>
            <a:ext cx="12416470" cy="6929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2354C67-0B02-42FD-9F9B-50886B7B6DA6}"/>
              </a:ext>
            </a:extLst>
          </p:cNvPr>
          <p:cNvSpPr>
            <a:spLocks noGrp="1"/>
          </p:cNvSpPr>
          <p:nvPr>
            <p:ph type="title"/>
          </p:nvPr>
        </p:nvSpPr>
        <p:spPr>
          <a:xfrm>
            <a:off x="839787" y="549274"/>
            <a:ext cx="5759693" cy="812530"/>
          </a:xfrm>
        </p:spPr>
        <p:txBody>
          <a:bodyPr anchor="t" anchorCtr="0"/>
          <a:lstStyle/>
          <a:p>
            <a:r>
              <a:rPr lang="en-US" sz="2600">
                <a:solidFill>
                  <a:schemeClr val="tx1"/>
                </a:solidFill>
              </a:rPr>
              <a:t>5. Offer travel support for </a:t>
            </a:r>
            <a:br>
              <a:rPr lang="en-US" sz="2600">
                <a:solidFill>
                  <a:schemeClr val="tx1"/>
                </a:solidFill>
              </a:rPr>
            </a:br>
            <a:r>
              <a:rPr lang="en-US" sz="2600">
                <a:solidFill>
                  <a:schemeClr val="tx1"/>
                </a:solidFill>
              </a:rPr>
              <a:t>    those who need it</a:t>
            </a:r>
          </a:p>
        </p:txBody>
      </p:sp>
      <p:sp>
        <p:nvSpPr>
          <p:cNvPr id="4" name="Text Placeholder 5">
            <a:extLst>
              <a:ext uri="{FF2B5EF4-FFF2-40B4-BE49-F238E27FC236}">
                <a16:creationId xmlns:a16="http://schemas.microsoft.com/office/drawing/2014/main" id="{91E10FCF-60D7-4385-BC5C-42B4096D9280}"/>
              </a:ext>
            </a:extLst>
          </p:cNvPr>
          <p:cNvSpPr txBox="1">
            <a:spLocks/>
          </p:cNvSpPr>
          <p:nvPr/>
        </p:nvSpPr>
        <p:spPr>
          <a:xfrm>
            <a:off x="839788" y="2238930"/>
            <a:ext cx="4384219" cy="17645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14000"/>
              </a:lnSpc>
            </a:pPr>
            <a:r>
              <a:rPr lang="en-US" sz="1600">
                <a:solidFill>
                  <a:schemeClr val="tx1"/>
                </a:solidFill>
              </a:rPr>
              <a:t>The rise in cost of living makes petrol or taxi vouchers an attractive option for some.</a:t>
            </a:r>
            <a:br>
              <a:rPr lang="en-US" sz="1600">
                <a:solidFill>
                  <a:schemeClr val="tx1"/>
                </a:solidFill>
              </a:rPr>
            </a:br>
            <a:endParaRPr lang="en-US" sz="1600">
              <a:solidFill>
                <a:schemeClr val="tx1"/>
              </a:solidFill>
            </a:endParaRPr>
          </a:p>
          <a:p>
            <a:pPr marL="171450" indent="-171450">
              <a:lnSpc>
                <a:spcPct val="114000"/>
              </a:lnSpc>
            </a:pPr>
            <a:r>
              <a:rPr lang="en-US" sz="1600">
                <a:solidFill>
                  <a:schemeClr val="tx1"/>
                </a:solidFill>
              </a:rPr>
              <a:t>Most relevant for those with limited transport options.</a:t>
            </a:r>
            <a:br>
              <a:rPr lang="en-US" sz="1600">
                <a:solidFill>
                  <a:schemeClr val="tx1"/>
                </a:solidFill>
              </a:rPr>
            </a:br>
            <a:br>
              <a:rPr lang="en-US" sz="1600">
                <a:solidFill>
                  <a:schemeClr val="tx1"/>
                </a:solidFill>
              </a:rPr>
            </a:br>
            <a:endParaRPr lang="en-US" sz="1600">
              <a:solidFill>
                <a:schemeClr val="tx1"/>
              </a:solidFill>
            </a:endParaRPr>
          </a:p>
          <a:p>
            <a:pPr marL="171450" indent="-171450">
              <a:lnSpc>
                <a:spcPct val="114000"/>
              </a:lnSpc>
            </a:pPr>
            <a:endParaRPr lang="en-US" sz="1600">
              <a:solidFill>
                <a:schemeClr val="tx1"/>
              </a:solidFill>
            </a:endParaRPr>
          </a:p>
        </p:txBody>
      </p:sp>
      <p:sp>
        <p:nvSpPr>
          <p:cNvPr id="5" name="Text Placeholder 5">
            <a:extLst>
              <a:ext uri="{FF2B5EF4-FFF2-40B4-BE49-F238E27FC236}">
                <a16:creationId xmlns:a16="http://schemas.microsoft.com/office/drawing/2014/main" id="{6DF49DB6-DFA3-41D7-90D3-8EAFBC95D330}"/>
              </a:ext>
            </a:extLst>
          </p:cNvPr>
          <p:cNvSpPr txBox="1">
            <a:spLocks/>
          </p:cNvSpPr>
          <p:nvPr/>
        </p:nvSpPr>
        <p:spPr>
          <a:xfrm>
            <a:off x="6437631" y="1829651"/>
            <a:ext cx="5022531" cy="4219275"/>
          </a:xfrm>
          <a:prstGeom prst="rect">
            <a:avLst/>
          </a:prstGeom>
          <a:ln>
            <a:solidFill>
              <a:schemeClr val="tx1"/>
            </a:solidFill>
          </a:ln>
        </p:spPr>
        <p:txBody>
          <a:bodyPr vert="horz" lIns="91440" tIns="45720" rIns="91440" bIns="45720" rtlCol="0">
            <a:noAutofit/>
          </a:bodyPr>
          <a:lstStyle>
            <a:lvl1pPr marL="171450" indent="-171450">
              <a:lnSpc>
                <a:spcPct val="114000"/>
              </a:lnSpc>
              <a:spcBef>
                <a:spcPts val="1000"/>
              </a:spcBef>
              <a:buFont typeface="Arial" panose="020B0604020202020204" pitchFamily="34" charset="0"/>
              <a:buChar char="•"/>
              <a:defRPr sz="1600" b="0" i="0">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b="0" i="0">
                <a:solidFill>
                  <a:schemeClr val="tx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b="0" i="0">
                <a:solidFill>
                  <a:schemeClr val="tx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b="0" i="0">
                <a:solidFill>
                  <a:schemeClr val="tx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b="0" i="0">
                <a:solidFill>
                  <a:schemeClr val="tx2"/>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endParaRPr lang="en-US" sz="800">
              <a:solidFill>
                <a:schemeClr val="tx1"/>
              </a:solidFill>
            </a:endParaRPr>
          </a:p>
          <a:p>
            <a:pPr marL="0" indent="0">
              <a:spcBef>
                <a:spcPts val="600"/>
              </a:spcBef>
              <a:buNone/>
            </a:pPr>
            <a:r>
              <a:rPr lang="en-US" b="1">
                <a:solidFill>
                  <a:schemeClr val="tx1"/>
                </a:solidFill>
              </a:rPr>
              <a:t>Focus on relevant and practical incentives </a:t>
            </a:r>
          </a:p>
          <a:p>
            <a:r>
              <a:rPr lang="en-US">
                <a:solidFill>
                  <a:schemeClr val="tx1"/>
                </a:solidFill>
              </a:rPr>
              <a:t>There’s a preference towards incentives like travel support or winter wellness hampers over gift cards, free food vouchers etc.</a:t>
            </a:r>
          </a:p>
          <a:p>
            <a:r>
              <a:rPr lang="en-US">
                <a:solidFill>
                  <a:schemeClr val="tx1"/>
                </a:solidFill>
              </a:rPr>
              <a:t>While people understand that the latter might be persuasive for others, they believe they may not be educating themselves or doing it for the right reasons. It’s also exclusive of people already doing the right thing.</a:t>
            </a:r>
          </a:p>
          <a:p>
            <a:r>
              <a:rPr lang="en-US">
                <a:solidFill>
                  <a:schemeClr val="tx1"/>
                </a:solidFill>
              </a:rPr>
              <a:t>Incentives that are directly relevant to the process of getting children immunised signify trust and credibility</a:t>
            </a:r>
          </a:p>
        </p:txBody>
      </p:sp>
      <p:sp>
        <p:nvSpPr>
          <p:cNvPr id="6" name="TextBox 5">
            <a:extLst>
              <a:ext uri="{FF2B5EF4-FFF2-40B4-BE49-F238E27FC236}">
                <a16:creationId xmlns:a16="http://schemas.microsoft.com/office/drawing/2014/main" id="{6269C837-8734-47AC-8413-82066860A0DB}"/>
              </a:ext>
            </a:extLst>
          </p:cNvPr>
          <p:cNvSpPr txBox="1"/>
          <p:nvPr/>
        </p:nvSpPr>
        <p:spPr>
          <a:xfrm>
            <a:off x="0" y="6581001"/>
            <a:ext cx="6879873" cy="276999"/>
          </a:xfrm>
          <a:prstGeom prst="rect">
            <a:avLst/>
          </a:prstGeom>
          <a:noFill/>
        </p:spPr>
        <p:txBody>
          <a:bodyPr wrap="square" rtlCol="0">
            <a:spAutoFit/>
          </a:bodyPr>
          <a:lstStyle/>
          <a:p>
            <a:r>
              <a:rPr lang="en-NZ" sz="1200"/>
              <a:t>Source: TRA </a:t>
            </a:r>
            <a:r>
              <a:rPr lang="en-US" sz="1200"/>
              <a:t>Supporting Māori parents and caregivers on their </a:t>
            </a:r>
            <a:r>
              <a:rPr lang="en-US" sz="1200" err="1"/>
              <a:t>immunisation</a:t>
            </a:r>
            <a:r>
              <a:rPr lang="en-US" sz="1200"/>
              <a:t> journeys – Apr 2023</a:t>
            </a:r>
            <a:r>
              <a:rPr lang="en-NZ" sz="1200"/>
              <a:t> </a:t>
            </a:r>
          </a:p>
        </p:txBody>
      </p:sp>
    </p:spTree>
    <p:extLst>
      <p:ext uri="{BB962C8B-B14F-4D97-AF65-F5344CB8AC3E}">
        <p14:creationId xmlns:p14="http://schemas.microsoft.com/office/powerpoint/2010/main" val="2571345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2092B-D5D3-47DC-B03F-255D6365401B}"/>
              </a:ext>
            </a:extLst>
          </p:cNvPr>
          <p:cNvSpPr>
            <a:spLocks noGrp="1"/>
          </p:cNvSpPr>
          <p:nvPr>
            <p:ph type="title"/>
          </p:nvPr>
        </p:nvSpPr>
        <p:spPr>
          <a:xfrm>
            <a:off x="839787" y="549274"/>
            <a:ext cx="5759693" cy="812530"/>
          </a:xfrm>
        </p:spPr>
        <p:txBody>
          <a:bodyPr vert="horz" lIns="91440" tIns="45720" rIns="91440" bIns="45720" rtlCol="0" anchor="t" anchorCtr="0">
            <a:noAutofit/>
          </a:bodyPr>
          <a:lstStyle/>
          <a:p>
            <a:pPr>
              <a:lnSpc>
                <a:spcPct val="120000"/>
              </a:lnSpc>
            </a:pPr>
            <a:r>
              <a:rPr lang="en-US" sz="2400">
                <a:solidFill>
                  <a:schemeClr val="tx1"/>
                </a:solidFill>
              </a:rPr>
              <a:t>6. Focus on community </a:t>
            </a:r>
            <a:br>
              <a:rPr lang="en-US" sz="2400">
                <a:solidFill>
                  <a:schemeClr val="tx1"/>
                </a:solidFill>
              </a:rPr>
            </a:br>
            <a:r>
              <a:rPr lang="en-US" sz="2400">
                <a:solidFill>
                  <a:schemeClr val="tx1"/>
                </a:solidFill>
              </a:rPr>
              <a:t>    activations that signify trust </a:t>
            </a:r>
          </a:p>
        </p:txBody>
      </p:sp>
      <p:sp>
        <p:nvSpPr>
          <p:cNvPr id="3" name="Text Placeholder 5">
            <a:extLst>
              <a:ext uri="{FF2B5EF4-FFF2-40B4-BE49-F238E27FC236}">
                <a16:creationId xmlns:a16="http://schemas.microsoft.com/office/drawing/2014/main" id="{A5517AD2-C676-4718-80BB-424B0D2830CE}"/>
              </a:ext>
            </a:extLst>
          </p:cNvPr>
          <p:cNvSpPr txBox="1">
            <a:spLocks/>
          </p:cNvSpPr>
          <p:nvPr/>
        </p:nvSpPr>
        <p:spPr>
          <a:xfrm>
            <a:off x="839788" y="1841326"/>
            <a:ext cx="5022531" cy="4515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14000"/>
              </a:lnSpc>
            </a:pPr>
            <a:r>
              <a:rPr lang="en-US" sz="1600"/>
              <a:t>Parents want more </a:t>
            </a:r>
            <a:r>
              <a:rPr lang="en-US" sz="1600" err="1"/>
              <a:t>immunisation</a:t>
            </a:r>
            <a:r>
              <a:rPr lang="en-US" sz="1600"/>
              <a:t> events out in the community that are whanau-orientated, non-judgmental, educational, facilitate open conversation, and where they don’t feel rushed or pressured.</a:t>
            </a:r>
            <a:br>
              <a:rPr lang="en-US" sz="1600"/>
            </a:br>
            <a:endParaRPr lang="en-US" sz="1600"/>
          </a:p>
          <a:p>
            <a:pPr marL="171450" indent="-171450">
              <a:lnSpc>
                <a:spcPct val="114000"/>
              </a:lnSpc>
            </a:pPr>
            <a:r>
              <a:rPr lang="en-US" sz="1600"/>
              <a:t>However, these are difficult for very busy parents/caregivers with multiple children to attend – so don’t work for everyone.</a:t>
            </a:r>
            <a:br>
              <a:rPr lang="en-US" sz="1600"/>
            </a:br>
            <a:endParaRPr lang="en-US" sz="1600"/>
          </a:p>
          <a:p>
            <a:pPr marL="171450" indent="-171450">
              <a:lnSpc>
                <a:spcPct val="114000"/>
              </a:lnSpc>
            </a:pPr>
            <a:r>
              <a:rPr lang="en-US" sz="1600"/>
              <a:t>Marae or community </a:t>
            </a:r>
            <a:r>
              <a:rPr lang="en-US" sz="1600" err="1"/>
              <a:t>centres</a:t>
            </a:r>
            <a:r>
              <a:rPr lang="en-US" sz="1600"/>
              <a:t> are preferred over having a presence at festivals/events as they are less trusted.</a:t>
            </a:r>
            <a:br>
              <a:rPr lang="en-US" sz="1600"/>
            </a:br>
            <a:br>
              <a:rPr lang="en-US" sz="1600"/>
            </a:br>
            <a:br>
              <a:rPr lang="en-US" sz="1600"/>
            </a:br>
            <a:endParaRPr lang="en-US" sz="1600"/>
          </a:p>
          <a:p>
            <a:pPr>
              <a:lnSpc>
                <a:spcPct val="114000"/>
              </a:lnSpc>
            </a:pPr>
            <a:endParaRPr lang="en-US" sz="1600"/>
          </a:p>
        </p:txBody>
      </p:sp>
      <p:sp>
        <p:nvSpPr>
          <p:cNvPr id="4" name="Rectangle 3">
            <a:extLst>
              <a:ext uri="{FF2B5EF4-FFF2-40B4-BE49-F238E27FC236}">
                <a16:creationId xmlns:a16="http://schemas.microsoft.com/office/drawing/2014/main" id="{797B9B67-A054-4ECD-9BF1-5CA191991CCC}"/>
              </a:ext>
            </a:extLst>
          </p:cNvPr>
          <p:cNvSpPr/>
          <p:nvPr/>
        </p:nvSpPr>
        <p:spPr>
          <a:xfrm>
            <a:off x="7254239" y="0"/>
            <a:ext cx="5022531" cy="6929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a:extLst>
              <a:ext uri="{FF2B5EF4-FFF2-40B4-BE49-F238E27FC236}">
                <a16:creationId xmlns:a16="http://schemas.microsoft.com/office/drawing/2014/main" id="{B03BC4DE-5326-41AF-B4DD-E6AF58F1BB5A}"/>
              </a:ext>
            </a:extLst>
          </p:cNvPr>
          <p:cNvSpPr txBox="1">
            <a:spLocks/>
          </p:cNvSpPr>
          <p:nvPr/>
        </p:nvSpPr>
        <p:spPr>
          <a:xfrm>
            <a:off x="8080634" y="2602273"/>
            <a:ext cx="3227128" cy="2064540"/>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pPr>
            <a:r>
              <a:rPr lang="en-US" sz="1800" i="1"/>
              <a:t>“Māori health providers would be best on a marae as you understand and feel each other and trust what they saying a little more then other.”</a:t>
            </a:r>
            <a:br>
              <a:rPr lang="en-US" sz="1800" i="1"/>
            </a:br>
            <a:endParaRPr lang="en-US" sz="1800"/>
          </a:p>
        </p:txBody>
      </p:sp>
      <p:sp>
        <p:nvSpPr>
          <p:cNvPr id="6" name="TextBox 5">
            <a:extLst>
              <a:ext uri="{FF2B5EF4-FFF2-40B4-BE49-F238E27FC236}">
                <a16:creationId xmlns:a16="http://schemas.microsoft.com/office/drawing/2014/main" id="{32CF74C0-85FF-4525-AFF5-2664350EBA2F}"/>
              </a:ext>
            </a:extLst>
          </p:cNvPr>
          <p:cNvSpPr txBox="1"/>
          <p:nvPr/>
        </p:nvSpPr>
        <p:spPr>
          <a:xfrm>
            <a:off x="0" y="6581001"/>
            <a:ext cx="6879873" cy="276999"/>
          </a:xfrm>
          <a:prstGeom prst="rect">
            <a:avLst/>
          </a:prstGeom>
          <a:noFill/>
        </p:spPr>
        <p:txBody>
          <a:bodyPr wrap="square" rtlCol="0">
            <a:spAutoFit/>
          </a:bodyPr>
          <a:lstStyle/>
          <a:p>
            <a:r>
              <a:rPr lang="en-NZ" sz="1200"/>
              <a:t>Source: TRA </a:t>
            </a:r>
            <a:r>
              <a:rPr lang="en-US" sz="1200"/>
              <a:t>Supporting Māori parents and caregivers on their </a:t>
            </a:r>
            <a:r>
              <a:rPr lang="en-US" sz="1200" err="1"/>
              <a:t>immunisation</a:t>
            </a:r>
            <a:r>
              <a:rPr lang="en-US" sz="1200"/>
              <a:t> journeys – Apr 2023</a:t>
            </a:r>
            <a:r>
              <a:rPr lang="en-NZ" sz="1200"/>
              <a:t> </a:t>
            </a:r>
          </a:p>
        </p:txBody>
      </p:sp>
    </p:spTree>
    <p:extLst>
      <p:ext uri="{BB962C8B-B14F-4D97-AF65-F5344CB8AC3E}">
        <p14:creationId xmlns:p14="http://schemas.microsoft.com/office/powerpoint/2010/main" val="3041718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38AB6-A210-44D2-8E69-6383F8E27A02}"/>
              </a:ext>
            </a:extLst>
          </p:cNvPr>
          <p:cNvSpPr>
            <a:spLocks noGrp="1"/>
          </p:cNvSpPr>
          <p:nvPr>
            <p:ph type="title"/>
          </p:nvPr>
        </p:nvSpPr>
        <p:spPr>
          <a:xfrm>
            <a:off x="555266" y="359195"/>
            <a:ext cx="5618307" cy="1172629"/>
          </a:xfrm>
        </p:spPr>
        <p:txBody>
          <a:bodyPr vert="horz" lIns="91440" tIns="45720" rIns="91440" bIns="45720" rtlCol="0" anchor="t" anchorCtr="0">
            <a:noAutofit/>
          </a:bodyPr>
          <a:lstStyle/>
          <a:p>
            <a:pPr>
              <a:lnSpc>
                <a:spcPct val="120000"/>
              </a:lnSpc>
            </a:pPr>
            <a:r>
              <a:rPr lang="en-US" sz="2400">
                <a:solidFill>
                  <a:schemeClr val="tx1"/>
                </a:solidFill>
              </a:rPr>
              <a:t>7. Continue to create culturally</a:t>
            </a:r>
            <a:br>
              <a:rPr lang="en-US" sz="2400">
                <a:solidFill>
                  <a:schemeClr val="tx1"/>
                </a:solidFill>
              </a:rPr>
            </a:br>
            <a:r>
              <a:rPr lang="en-US" sz="2400">
                <a:solidFill>
                  <a:schemeClr val="tx1"/>
                </a:solidFill>
              </a:rPr>
              <a:t>    relevant, positive and credible </a:t>
            </a:r>
            <a:br>
              <a:rPr lang="en-US" sz="2400">
                <a:solidFill>
                  <a:schemeClr val="tx1"/>
                </a:solidFill>
              </a:rPr>
            </a:br>
            <a:r>
              <a:rPr lang="en-US" sz="2400">
                <a:solidFill>
                  <a:schemeClr val="tx1"/>
                </a:solidFill>
              </a:rPr>
              <a:t>    communications </a:t>
            </a:r>
          </a:p>
        </p:txBody>
      </p:sp>
      <p:sp>
        <p:nvSpPr>
          <p:cNvPr id="3" name="Text Placeholder 5">
            <a:extLst>
              <a:ext uri="{FF2B5EF4-FFF2-40B4-BE49-F238E27FC236}">
                <a16:creationId xmlns:a16="http://schemas.microsoft.com/office/drawing/2014/main" id="{F0B65E46-8BA7-4F95-8960-9F657E96956E}"/>
              </a:ext>
            </a:extLst>
          </p:cNvPr>
          <p:cNvSpPr txBox="1">
            <a:spLocks/>
          </p:cNvSpPr>
          <p:nvPr/>
        </p:nvSpPr>
        <p:spPr>
          <a:xfrm>
            <a:off x="711376" y="1729949"/>
            <a:ext cx="6206680" cy="46766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20000"/>
              </a:lnSpc>
              <a:spcBef>
                <a:spcPts val="600"/>
              </a:spcBef>
            </a:pPr>
            <a:r>
              <a:rPr lang="en-US" sz="1400">
                <a:solidFill>
                  <a:schemeClr val="tx1"/>
                </a:solidFill>
              </a:rPr>
              <a:t>Parents like the use of “happy smiling and healthy” imagery.</a:t>
            </a:r>
          </a:p>
          <a:p>
            <a:pPr marL="171450" indent="-171450">
              <a:lnSpc>
                <a:spcPct val="120000"/>
              </a:lnSpc>
              <a:spcBef>
                <a:spcPts val="600"/>
              </a:spcBef>
            </a:pPr>
            <a:r>
              <a:rPr lang="en-US" sz="1400">
                <a:solidFill>
                  <a:schemeClr val="tx1"/>
                </a:solidFill>
              </a:rPr>
              <a:t>They appreciate the use of “normal everyday whānau who love their pēpē” and it makes them “happy to be Māori”.</a:t>
            </a:r>
          </a:p>
          <a:p>
            <a:pPr marL="171450" indent="-171450">
              <a:lnSpc>
                <a:spcPct val="120000"/>
              </a:lnSpc>
              <a:spcBef>
                <a:spcPts val="600"/>
              </a:spcBef>
            </a:pPr>
            <a:r>
              <a:rPr lang="en-US" sz="1400">
                <a:solidFill>
                  <a:schemeClr val="tx1"/>
                </a:solidFill>
              </a:rPr>
              <a:t>Bolding ‘FREE’ is an important reinforcement. </a:t>
            </a:r>
          </a:p>
          <a:p>
            <a:pPr marL="171450" indent="-171450">
              <a:lnSpc>
                <a:spcPct val="120000"/>
              </a:lnSpc>
              <a:spcBef>
                <a:spcPts val="600"/>
              </a:spcBef>
            </a:pPr>
            <a:r>
              <a:rPr lang="en-US" sz="1400">
                <a:solidFill>
                  <a:schemeClr val="tx1"/>
                </a:solidFill>
              </a:rPr>
              <a:t>“It’s not too late” is non-judgmental and motivating.</a:t>
            </a:r>
          </a:p>
          <a:p>
            <a:pPr marL="171450" indent="-171450">
              <a:lnSpc>
                <a:spcPct val="120000"/>
              </a:lnSpc>
              <a:spcBef>
                <a:spcPts val="600"/>
              </a:spcBef>
            </a:pPr>
            <a:r>
              <a:rPr lang="en-US" sz="1400">
                <a:solidFill>
                  <a:schemeClr val="tx1"/>
                </a:solidFill>
              </a:rPr>
              <a:t>Many indicated that it would motivate them to find out more.</a:t>
            </a:r>
          </a:p>
          <a:p>
            <a:pPr marL="0" indent="0">
              <a:lnSpc>
                <a:spcPct val="120000"/>
              </a:lnSpc>
              <a:spcBef>
                <a:spcPts val="600"/>
              </a:spcBef>
              <a:buFont typeface="Arial" panose="020B0604020202020204" pitchFamily="34" charset="0"/>
              <a:buNone/>
            </a:pPr>
            <a:br>
              <a:rPr lang="en-US" sz="1400" b="1" u="sng">
                <a:solidFill>
                  <a:schemeClr val="tx1"/>
                </a:solidFill>
              </a:rPr>
            </a:br>
            <a:r>
              <a:rPr lang="en-US" sz="1400" b="1" u="sng"/>
              <a:t>Considerations</a:t>
            </a:r>
          </a:p>
          <a:p>
            <a:pPr>
              <a:lnSpc>
                <a:spcPct val="120000"/>
              </a:lnSpc>
              <a:spcBef>
                <a:spcPts val="600"/>
              </a:spcBef>
            </a:pPr>
            <a:r>
              <a:rPr lang="en-US" sz="1400"/>
              <a:t>Including the phone number on </a:t>
            </a:r>
            <a:r>
              <a:rPr lang="en-US" sz="1400" u="sng"/>
              <a:t>all</a:t>
            </a:r>
            <a:r>
              <a:rPr lang="en-US" sz="1400"/>
              <a:t> executions. </a:t>
            </a:r>
          </a:p>
          <a:p>
            <a:pPr>
              <a:lnSpc>
                <a:spcPct val="120000"/>
              </a:lnSpc>
              <a:spcBef>
                <a:spcPts val="600"/>
              </a:spcBef>
            </a:pPr>
            <a:r>
              <a:rPr lang="en-US" sz="1400"/>
              <a:t>A call-to-action around ‘finding  more information / answers to your questions may encourage those with concerns around side-effects.</a:t>
            </a:r>
          </a:p>
          <a:p>
            <a:pPr>
              <a:lnSpc>
                <a:spcPct val="120000"/>
              </a:lnSpc>
              <a:spcBef>
                <a:spcPts val="600"/>
              </a:spcBef>
            </a:pPr>
            <a:r>
              <a:rPr lang="en-US" sz="1400"/>
              <a:t>‘Protect your tamariki for life’ creates doubt for some who see it as an ‘over-promise’ or believe boosters are still needed.</a:t>
            </a:r>
          </a:p>
          <a:p>
            <a:pPr>
              <a:lnSpc>
                <a:spcPct val="120000"/>
              </a:lnSpc>
              <a:spcBef>
                <a:spcPts val="600"/>
              </a:spcBef>
            </a:pPr>
            <a:r>
              <a:rPr lang="en-US" sz="1400"/>
              <a:t>Be wary of suggesting that they’re not already taking good care of their tamariki</a:t>
            </a:r>
            <a:br>
              <a:rPr lang="en-US" sz="1400">
                <a:solidFill>
                  <a:schemeClr val="tx1"/>
                </a:solidFill>
              </a:rPr>
            </a:br>
            <a:br>
              <a:rPr lang="en-US" sz="1400">
                <a:solidFill>
                  <a:schemeClr val="tx1"/>
                </a:solidFill>
              </a:rPr>
            </a:br>
            <a:br>
              <a:rPr lang="en-US" sz="1400">
                <a:solidFill>
                  <a:schemeClr val="tx1"/>
                </a:solidFill>
              </a:rPr>
            </a:br>
            <a:endParaRPr lang="en-US" sz="1400">
              <a:solidFill>
                <a:schemeClr val="tx1"/>
              </a:solidFill>
            </a:endParaRPr>
          </a:p>
          <a:p>
            <a:pPr>
              <a:lnSpc>
                <a:spcPct val="120000"/>
              </a:lnSpc>
            </a:pPr>
            <a:endParaRPr lang="en-US" sz="1400">
              <a:solidFill>
                <a:schemeClr val="tx1"/>
              </a:solidFill>
            </a:endParaRPr>
          </a:p>
        </p:txBody>
      </p:sp>
      <p:grpSp>
        <p:nvGrpSpPr>
          <p:cNvPr id="4" name="Group 3">
            <a:extLst>
              <a:ext uri="{FF2B5EF4-FFF2-40B4-BE49-F238E27FC236}">
                <a16:creationId xmlns:a16="http://schemas.microsoft.com/office/drawing/2014/main" id="{36B2D1EC-92C8-40F5-B40B-64D20009CFC7}"/>
              </a:ext>
            </a:extLst>
          </p:cNvPr>
          <p:cNvGrpSpPr>
            <a:grpSpLocks noChangeAspect="1"/>
          </p:cNvGrpSpPr>
          <p:nvPr/>
        </p:nvGrpSpPr>
        <p:grpSpPr>
          <a:xfrm>
            <a:off x="6918056" y="227887"/>
            <a:ext cx="4758491" cy="6348236"/>
            <a:chOff x="6146147" y="189787"/>
            <a:chExt cx="5402390" cy="7207252"/>
          </a:xfrm>
        </p:grpSpPr>
        <p:pic>
          <p:nvPicPr>
            <p:cNvPr id="5" name="Picture 4" descr="A picture containing text, person, newspaper, different&#10;&#10;Description automatically generated">
              <a:extLst>
                <a:ext uri="{FF2B5EF4-FFF2-40B4-BE49-F238E27FC236}">
                  <a16:creationId xmlns:a16="http://schemas.microsoft.com/office/drawing/2014/main" id="{815C1499-4D2D-4B1C-AFB5-33EE5D1BB98E}"/>
                </a:ext>
              </a:extLst>
            </p:cNvPr>
            <p:cNvPicPr>
              <a:picLocks noChangeAspect="1"/>
            </p:cNvPicPr>
            <p:nvPr/>
          </p:nvPicPr>
          <p:blipFill>
            <a:blip r:embed="rId2"/>
            <a:stretch>
              <a:fillRect/>
            </a:stretch>
          </p:blipFill>
          <p:spPr>
            <a:xfrm>
              <a:off x="6215654" y="189787"/>
              <a:ext cx="5332883" cy="3603626"/>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97BC6500-3FA8-48E1-9BC3-1192B74C4661}"/>
                </a:ext>
              </a:extLst>
            </p:cNvPr>
            <p:cNvPicPr>
              <a:picLocks noChangeAspect="1"/>
            </p:cNvPicPr>
            <p:nvPr/>
          </p:nvPicPr>
          <p:blipFill>
            <a:blip r:embed="rId3"/>
            <a:stretch>
              <a:fillRect/>
            </a:stretch>
          </p:blipFill>
          <p:spPr>
            <a:xfrm>
              <a:off x="6146147" y="3793413"/>
              <a:ext cx="5402390" cy="3603626"/>
            </a:xfrm>
            <a:prstGeom prst="rect">
              <a:avLst/>
            </a:prstGeom>
          </p:spPr>
        </p:pic>
      </p:grpSp>
      <p:sp>
        <p:nvSpPr>
          <p:cNvPr id="7" name="TextBox 6">
            <a:extLst>
              <a:ext uri="{FF2B5EF4-FFF2-40B4-BE49-F238E27FC236}">
                <a16:creationId xmlns:a16="http://schemas.microsoft.com/office/drawing/2014/main" id="{DD73DFC7-5D3C-4306-88C3-509FD8BB52F4}"/>
              </a:ext>
            </a:extLst>
          </p:cNvPr>
          <p:cNvSpPr txBox="1"/>
          <p:nvPr/>
        </p:nvSpPr>
        <p:spPr>
          <a:xfrm>
            <a:off x="0" y="6581001"/>
            <a:ext cx="6879873" cy="276999"/>
          </a:xfrm>
          <a:prstGeom prst="rect">
            <a:avLst/>
          </a:prstGeom>
          <a:noFill/>
        </p:spPr>
        <p:txBody>
          <a:bodyPr wrap="square" rtlCol="0">
            <a:spAutoFit/>
          </a:bodyPr>
          <a:lstStyle/>
          <a:p>
            <a:r>
              <a:rPr lang="en-NZ" sz="1200"/>
              <a:t>Source: TRA </a:t>
            </a:r>
            <a:r>
              <a:rPr lang="en-US" sz="1200"/>
              <a:t>Supporting Māori parents and caregivers on their </a:t>
            </a:r>
            <a:r>
              <a:rPr lang="en-US" sz="1200" err="1"/>
              <a:t>immunisation</a:t>
            </a:r>
            <a:r>
              <a:rPr lang="en-US" sz="1200"/>
              <a:t> journeys – Apr 2023</a:t>
            </a:r>
            <a:r>
              <a:rPr lang="en-NZ" sz="1200"/>
              <a:t> </a:t>
            </a:r>
          </a:p>
        </p:txBody>
      </p:sp>
    </p:spTree>
    <p:extLst>
      <p:ext uri="{BB962C8B-B14F-4D97-AF65-F5344CB8AC3E}">
        <p14:creationId xmlns:p14="http://schemas.microsoft.com/office/powerpoint/2010/main" val="34931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9AB0EF-34B2-4549-88B1-08E643F39F1F}"/>
              </a:ext>
            </a:extLst>
          </p:cNvPr>
          <p:cNvSpPr txBox="1">
            <a:spLocks/>
          </p:cNvSpPr>
          <p:nvPr/>
        </p:nvSpPr>
        <p:spPr>
          <a:xfrm>
            <a:off x="551354" y="298251"/>
            <a:ext cx="6560272" cy="1138663"/>
          </a:xfrm>
          <a:prstGeom prst="rect">
            <a:avLst/>
          </a:prstGeom>
        </p:spPr>
        <p:txBody>
          <a:bodyPr vert="horz" lIns="91440" tIns="45720" rIns="91440" bIns="45720" rtlCol="0" anchor="t" anchorCtr="0"/>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a:solidFill>
                  <a:schemeClr val="tx1"/>
                </a:solidFill>
              </a:rPr>
              <a:t>There’s appetite to hear from influencers IF they are credible </a:t>
            </a:r>
            <a:endParaRPr lang="en-NZ" sz="3200" b="1">
              <a:solidFill>
                <a:schemeClr val="bg2"/>
              </a:solidFill>
            </a:endParaRPr>
          </a:p>
        </p:txBody>
      </p:sp>
      <p:sp>
        <p:nvSpPr>
          <p:cNvPr id="3" name="Text Placeholder 3">
            <a:extLst>
              <a:ext uri="{FF2B5EF4-FFF2-40B4-BE49-F238E27FC236}">
                <a16:creationId xmlns:a16="http://schemas.microsoft.com/office/drawing/2014/main" id="{72AE2962-587D-4B38-B56E-D6E567C6990E}"/>
              </a:ext>
            </a:extLst>
          </p:cNvPr>
          <p:cNvSpPr txBox="1">
            <a:spLocks/>
          </p:cNvSpPr>
          <p:nvPr/>
        </p:nvSpPr>
        <p:spPr>
          <a:xfrm>
            <a:off x="547685" y="1664083"/>
            <a:ext cx="6706554" cy="43050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14000"/>
              </a:lnSpc>
            </a:pPr>
            <a:r>
              <a:rPr lang="en-US" sz="1800"/>
              <a:t>Social media is seen as a good way to get the word out alongside other media (TV, radio etc.)</a:t>
            </a:r>
          </a:p>
          <a:p>
            <a:pPr>
              <a:lnSpc>
                <a:spcPct val="114000"/>
              </a:lnSpc>
            </a:pPr>
            <a:r>
              <a:rPr lang="en-US" sz="1800"/>
              <a:t>Being a serious topic, influencers must signify credibility through:</a:t>
            </a:r>
          </a:p>
          <a:p>
            <a:pPr lvl="1">
              <a:lnSpc>
                <a:spcPct val="114000"/>
              </a:lnSpc>
            </a:pPr>
            <a:r>
              <a:rPr lang="en-US" sz="1800"/>
              <a:t>having their own children / showing </a:t>
            </a:r>
            <a:r>
              <a:rPr lang="en-US" sz="1800" err="1"/>
              <a:t>tamariki</a:t>
            </a:r>
            <a:r>
              <a:rPr lang="en-US" sz="1800"/>
              <a:t> in videos </a:t>
            </a:r>
          </a:p>
          <a:p>
            <a:pPr lvl="1">
              <a:lnSpc>
                <a:spcPct val="114000"/>
              </a:lnSpc>
            </a:pPr>
            <a:r>
              <a:rPr lang="en-US" sz="1800"/>
              <a:t>having knowledge or drawing on credible sources.</a:t>
            </a:r>
            <a:br>
              <a:rPr lang="en-US" sz="1800"/>
            </a:br>
            <a:endParaRPr lang="en-US" sz="1800"/>
          </a:p>
          <a:p>
            <a:pPr marL="171450" indent="-171450">
              <a:lnSpc>
                <a:spcPct val="114000"/>
              </a:lnSpc>
            </a:pPr>
            <a:r>
              <a:rPr lang="en-US" sz="1800"/>
              <a:t>Some would like to see relatable, authentic and transparent stories</a:t>
            </a:r>
          </a:p>
          <a:p>
            <a:pPr marL="628650" lvl="1" indent="-171450">
              <a:lnSpc>
                <a:spcPct val="114000"/>
              </a:lnSpc>
            </a:pPr>
            <a:r>
              <a:rPr lang="en-US" sz="1800">
                <a:solidFill>
                  <a:schemeClr val="tx2"/>
                </a:solidFill>
              </a:rPr>
              <a:t>e.g. how a reluctant family ended up making their decision to </a:t>
            </a:r>
            <a:r>
              <a:rPr lang="en-US" sz="1800" err="1">
                <a:solidFill>
                  <a:schemeClr val="tx2"/>
                </a:solidFill>
              </a:rPr>
              <a:t>immunise</a:t>
            </a:r>
            <a:r>
              <a:rPr lang="en-US" sz="1800">
                <a:solidFill>
                  <a:schemeClr val="tx2"/>
                </a:solidFill>
              </a:rPr>
              <a:t>.</a:t>
            </a:r>
            <a:endParaRPr lang="en-NZ" sz="1800">
              <a:solidFill>
                <a:schemeClr val="tx1"/>
              </a:solidFill>
            </a:endParaRPr>
          </a:p>
        </p:txBody>
      </p:sp>
      <p:sp>
        <p:nvSpPr>
          <p:cNvPr id="4" name="Rectangle 3">
            <a:extLst>
              <a:ext uri="{FF2B5EF4-FFF2-40B4-BE49-F238E27FC236}">
                <a16:creationId xmlns:a16="http://schemas.microsoft.com/office/drawing/2014/main" id="{F3B79F25-EE76-41F3-934C-0DFA6484F7EB}"/>
              </a:ext>
            </a:extLst>
          </p:cNvPr>
          <p:cNvSpPr/>
          <p:nvPr/>
        </p:nvSpPr>
        <p:spPr>
          <a:xfrm>
            <a:off x="7513542" y="0"/>
            <a:ext cx="476322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a:extLst>
              <a:ext uri="{FF2B5EF4-FFF2-40B4-BE49-F238E27FC236}">
                <a16:creationId xmlns:a16="http://schemas.microsoft.com/office/drawing/2014/main" id="{A02B6126-DEF7-420C-975B-CE87B57CCDAA}"/>
              </a:ext>
            </a:extLst>
          </p:cNvPr>
          <p:cNvSpPr txBox="1">
            <a:spLocks/>
          </p:cNvSpPr>
          <p:nvPr/>
        </p:nvSpPr>
        <p:spPr>
          <a:xfrm>
            <a:off x="8264787" y="1697259"/>
            <a:ext cx="3379528" cy="3551145"/>
          </a:xfrm>
          <a:prstGeom prst="rect">
            <a:avLst/>
          </a:prstGeom>
        </p:spPr>
        <p:txBody>
          <a:bodyPr vert="horz" wrap="square" lIns="91440" tIns="45720" rIns="91440" bIns="45720" rtlCol="0">
            <a:no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pPr>
            <a:r>
              <a:rPr lang="en-US" sz="1800" i="1">
                <a:solidFill>
                  <a:schemeClr val="bg1"/>
                </a:solidFill>
              </a:rPr>
              <a:t>“Advertising needs to come from "trusted" sources of information, or everyday people that we can relate to, so maybe have an advertisement of a real family who were wary of the </a:t>
            </a:r>
            <a:r>
              <a:rPr lang="en-US" sz="1800" i="1" err="1">
                <a:solidFill>
                  <a:schemeClr val="bg1"/>
                </a:solidFill>
              </a:rPr>
              <a:t>immunisations</a:t>
            </a:r>
            <a:r>
              <a:rPr lang="en-US" sz="1800" i="1">
                <a:solidFill>
                  <a:schemeClr val="bg1"/>
                </a:solidFill>
              </a:rPr>
              <a:t>, how they researched them and then chose to </a:t>
            </a:r>
            <a:r>
              <a:rPr lang="en-US" sz="1800" i="1" err="1">
                <a:solidFill>
                  <a:schemeClr val="bg1"/>
                </a:solidFill>
              </a:rPr>
              <a:t>immunise</a:t>
            </a:r>
            <a:r>
              <a:rPr lang="en-US" sz="1800" i="1">
                <a:solidFill>
                  <a:schemeClr val="bg1"/>
                </a:solidFill>
              </a:rPr>
              <a:t> their children despite their initial concern.”</a:t>
            </a:r>
            <a:endParaRPr lang="en-US" sz="1800">
              <a:solidFill>
                <a:schemeClr val="bg1"/>
              </a:solidFill>
            </a:endParaRPr>
          </a:p>
        </p:txBody>
      </p:sp>
      <p:sp>
        <p:nvSpPr>
          <p:cNvPr id="6" name="TextBox 5">
            <a:extLst>
              <a:ext uri="{FF2B5EF4-FFF2-40B4-BE49-F238E27FC236}">
                <a16:creationId xmlns:a16="http://schemas.microsoft.com/office/drawing/2014/main" id="{6B61FB3E-A967-440B-B92B-28B4DB09CCD1}"/>
              </a:ext>
            </a:extLst>
          </p:cNvPr>
          <p:cNvSpPr txBox="1"/>
          <p:nvPr/>
        </p:nvSpPr>
        <p:spPr>
          <a:xfrm>
            <a:off x="0" y="6581001"/>
            <a:ext cx="6879873" cy="276999"/>
          </a:xfrm>
          <a:prstGeom prst="rect">
            <a:avLst/>
          </a:prstGeom>
          <a:noFill/>
        </p:spPr>
        <p:txBody>
          <a:bodyPr wrap="square" rtlCol="0">
            <a:spAutoFit/>
          </a:bodyPr>
          <a:lstStyle/>
          <a:p>
            <a:r>
              <a:rPr lang="en-NZ" sz="1200"/>
              <a:t>Source: TRA </a:t>
            </a:r>
            <a:r>
              <a:rPr lang="en-US" sz="1200"/>
              <a:t>Supporting Māori parents and caregivers on their </a:t>
            </a:r>
            <a:r>
              <a:rPr lang="en-US" sz="1200" err="1"/>
              <a:t>immunisation</a:t>
            </a:r>
            <a:r>
              <a:rPr lang="en-US" sz="1200"/>
              <a:t> journeys – Apr 2023</a:t>
            </a:r>
            <a:r>
              <a:rPr lang="en-NZ" sz="1200"/>
              <a:t> </a:t>
            </a:r>
          </a:p>
        </p:txBody>
      </p:sp>
    </p:spTree>
    <p:extLst>
      <p:ext uri="{BB962C8B-B14F-4D97-AF65-F5344CB8AC3E}">
        <p14:creationId xmlns:p14="http://schemas.microsoft.com/office/powerpoint/2010/main" val="1268152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65E07E-1760-4AED-8C5A-81FD14DC5CC3}"/>
              </a:ext>
            </a:extLst>
          </p:cNvPr>
          <p:cNvSpPr>
            <a:spLocks noGrp="1"/>
          </p:cNvSpPr>
          <p:nvPr>
            <p:ph type="title"/>
          </p:nvPr>
        </p:nvSpPr>
        <p:spPr>
          <a:xfrm>
            <a:off x="375062" y="151370"/>
            <a:ext cx="10515600" cy="1325563"/>
          </a:xfrm>
        </p:spPr>
        <p:txBody>
          <a:bodyPr/>
          <a:lstStyle/>
          <a:p>
            <a:r>
              <a:rPr lang="en-NZ">
                <a:solidFill>
                  <a:schemeClr val="bg2"/>
                </a:solidFill>
              </a:rPr>
              <a:t>Inflation/ cost of living still #1 issue</a:t>
            </a:r>
          </a:p>
        </p:txBody>
      </p:sp>
      <p:sp>
        <p:nvSpPr>
          <p:cNvPr id="8" name="TextBox 7">
            <a:extLst>
              <a:ext uri="{FF2B5EF4-FFF2-40B4-BE49-F238E27FC236}">
                <a16:creationId xmlns:a16="http://schemas.microsoft.com/office/drawing/2014/main" id="{1D436DE2-33DB-4001-A217-43DA0B632CD8}"/>
              </a:ext>
            </a:extLst>
          </p:cNvPr>
          <p:cNvSpPr txBox="1"/>
          <p:nvPr/>
        </p:nvSpPr>
        <p:spPr>
          <a:xfrm>
            <a:off x="0" y="6626268"/>
            <a:ext cx="6459486" cy="246221"/>
          </a:xfrm>
          <a:prstGeom prst="rect">
            <a:avLst/>
          </a:prstGeom>
          <a:noFill/>
        </p:spPr>
        <p:txBody>
          <a:bodyPr wrap="square" rtlCol="0">
            <a:spAutoFit/>
          </a:bodyPr>
          <a:lstStyle/>
          <a:p>
            <a:r>
              <a:rPr lang="en-NZ" sz="1000"/>
              <a:t>Source: Ipsos | NZ Issues Monitor  May 23</a:t>
            </a:r>
          </a:p>
        </p:txBody>
      </p:sp>
      <p:pic>
        <p:nvPicPr>
          <p:cNvPr id="10" name="Picture 9">
            <a:extLst>
              <a:ext uri="{FF2B5EF4-FFF2-40B4-BE49-F238E27FC236}">
                <a16:creationId xmlns:a16="http://schemas.microsoft.com/office/drawing/2014/main" id="{4A325FFE-B061-4144-AFFF-B6958A3D4767}"/>
              </a:ext>
            </a:extLst>
          </p:cNvPr>
          <p:cNvPicPr>
            <a:picLocks noChangeAspect="1"/>
          </p:cNvPicPr>
          <p:nvPr/>
        </p:nvPicPr>
        <p:blipFill rotWithShape="1">
          <a:blip r:embed="rId3"/>
          <a:srcRect l="11114" t="29654" r="59290" b="25232"/>
          <a:stretch/>
        </p:blipFill>
        <p:spPr>
          <a:xfrm>
            <a:off x="275069" y="1476933"/>
            <a:ext cx="11734407" cy="5030745"/>
          </a:xfrm>
          <a:prstGeom prst="rect">
            <a:avLst/>
          </a:prstGeom>
        </p:spPr>
      </p:pic>
      <p:sp>
        <p:nvSpPr>
          <p:cNvPr id="11" name="Oval 10">
            <a:extLst>
              <a:ext uri="{FF2B5EF4-FFF2-40B4-BE49-F238E27FC236}">
                <a16:creationId xmlns:a16="http://schemas.microsoft.com/office/drawing/2014/main" id="{7DE34E6F-7E28-4072-80D0-884D1923F5E8}"/>
              </a:ext>
            </a:extLst>
          </p:cNvPr>
          <p:cNvSpPr/>
          <p:nvPr/>
        </p:nvSpPr>
        <p:spPr>
          <a:xfrm>
            <a:off x="10640291" y="2363190"/>
            <a:ext cx="427512" cy="34438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3" name="Straight Arrow Connector 12">
            <a:extLst>
              <a:ext uri="{FF2B5EF4-FFF2-40B4-BE49-F238E27FC236}">
                <a16:creationId xmlns:a16="http://schemas.microsoft.com/office/drawing/2014/main" id="{08124323-586D-4822-B3F3-BA449477209F}"/>
              </a:ext>
            </a:extLst>
          </p:cNvPr>
          <p:cNvCxnSpPr/>
          <p:nvPr/>
        </p:nvCxnSpPr>
        <p:spPr>
          <a:xfrm>
            <a:off x="7184571" y="3669475"/>
            <a:ext cx="807523" cy="70064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65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2F2A1FF-4923-4194-A929-47821B345D10}"/>
              </a:ext>
            </a:extLst>
          </p:cNvPr>
          <p:cNvSpPr txBox="1"/>
          <p:nvPr/>
        </p:nvSpPr>
        <p:spPr>
          <a:xfrm>
            <a:off x="0" y="6581001"/>
            <a:ext cx="6879873" cy="276999"/>
          </a:xfrm>
          <a:prstGeom prst="rect">
            <a:avLst/>
          </a:prstGeom>
          <a:noFill/>
        </p:spPr>
        <p:txBody>
          <a:bodyPr wrap="square" rtlCol="0">
            <a:spAutoFit/>
          </a:bodyPr>
          <a:lstStyle/>
          <a:p>
            <a:r>
              <a:rPr lang="en-NZ" sz="1200"/>
              <a:t>Source: TRA </a:t>
            </a:r>
            <a:r>
              <a:rPr lang="en-US" sz="1200"/>
              <a:t>Supporting Māori parents and caregivers on their </a:t>
            </a:r>
            <a:r>
              <a:rPr lang="en-US" sz="1200" err="1"/>
              <a:t>immunisation</a:t>
            </a:r>
            <a:r>
              <a:rPr lang="en-US" sz="1200"/>
              <a:t> journeys – Apr 2023</a:t>
            </a:r>
            <a:r>
              <a:rPr lang="en-NZ" sz="1200"/>
              <a:t> </a:t>
            </a:r>
          </a:p>
        </p:txBody>
      </p:sp>
      <p:sp>
        <p:nvSpPr>
          <p:cNvPr id="13" name="Title 1">
            <a:extLst>
              <a:ext uri="{FF2B5EF4-FFF2-40B4-BE49-F238E27FC236}">
                <a16:creationId xmlns:a16="http://schemas.microsoft.com/office/drawing/2014/main" id="{21F3E2B0-E12C-4616-9AFE-51C2F95A8F5E}"/>
              </a:ext>
            </a:extLst>
          </p:cNvPr>
          <p:cNvSpPr txBox="1">
            <a:spLocks/>
          </p:cNvSpPr>
          <p:nvPr/>
        </p:nvSpPr>
        <p:spPr>
          <a:xfrm>
            <a:off x="563562" y="375935"/>
            <a:ext cx="8551348" cy="1172629"/>
          </a:xfrm>
          <a:prstGeom prst="rect">
            <a:avLst/>
          </a:prstGeom>
        </p:spPr>
        <p:txBody>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pPr>
              <a:lnSpc>
                <a:spcPct val="120000"/>
              </a:lnSpc>
            </a:pPr>
            <a:r>
              <a:rPr lang="en-US" sz="2600">
                <a:solidFill>
                  <a:schemeClr val="tx1"/>
                </a:solidFill>
              </a:rPr>
              <a:t>These principles will build trust and support Māori parents/caregivers on their </a:t>
            </a:r>
            <a:r>
              <a:rPr lang="en-US" sz="2600" err="1">
                <a:solidFill>
                  <a:schemeClr val="tx1"/>
                </a:solidFill>
              </a:rPr>
              <a:t>immunisation</a:t>
            </a:r>
            <a:r>
              <a:rPr lang="en-US" sz="2600">
                <a:solidFill>
                  <a:schemeClr val="tx1"/>
                </a:solidFill>
              </a:rPr>
              <a:t> journey</a:t>
            </a:r>
          </a:p>
        </p:txBody>
      </p:sp>
      <p:grpSp>
        <p:nvGrpSpPr>
          <p:cNvPr id="15" name="Group 14">
            <a:extLst>
              <a:ext uri="{FF2B5EF4-FFF2-40B4-BE49-F238E27FC236}">
                <a16:creationId xmlns:a16="http://schemas.microsoft.com/office/drawing/2014/main" id="{C9EEE82C-CBBE-437D-868D-6168A10A3E08}"/>
              </a:ext>
            </a:extLst>
          </p:cNvPr>
          <p:cNvGrpSpPr/>
          <p:nvPr/>
        </p:nvGrpSpPr>
        <p:grpSpPr>
          <a:xfrm>
            <a:off x="3729559" y="1278026"/>
            <a:ext cx="4322066" cy="4639159"/>
            <a:chOff x="3942588" y="1531824"/>
            <a:chExt cx="4322066" cy="4639159"/>
          </a:xfrm>
        </p:grpSpPr>
        <p:pic>
          <p:nvPicPr>
            <p:cNvPr id="16" name="Picture 2">
              <a:extLst>
                <a:ext uri="{FF2B5EF4-FFF2-40B4-BE49-F238E27FC236}">
                  <a16:creationId xmlns:a16="http://schemas.microsoft.com/office/drawing/2014/main" id="{5605370D-5C82-467F-963E-50AC662B19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43" r="24522"/>
            <a:stretch/>
          </p:blipFill>
          <p:spPr bwMode="auto">
            <a:xfrm>
              <a:off x="4047605" y="1531824"/>
              <a:ext cx="4096789" cy="463915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5B3DD08-8870-402E-A9D9-73EEBD0759A6}"/>
                </a:ext>
              </a:extLst>
            </p:cNvPr>
            <p:cNvSpPr/>
            <p:nvPr/>
          </p:nvSpPr>
          <p:spPr>
            <a:xfrm>
              <a:off x="3942588" y="3823971"/>
              <a:ext cx="342900" cy="225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5A75201-6A36-4920-B8AC-F9EDDF0F5C8B}"/>
                </a:ext>
              </a:extLst>
            </p:cNvPr>
            <p:cNvSpPr/>
            <p:nvPr/>
          </p:nvSpPr>
          <p:spPr>
            <a:xfrm>
              <a:off x="7921754" y="3767374"/>
              <a:ext cx="342900" cy="225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7722D67-E4F1-4096-8344-260B5B3D3AD7}"/>
                </a:ext>
              </a:extLst>
            </p:cNvPr>
            <p:cNvSpPr/>
            <p:nvPr/>
          </p:nvSpPr>
          <p:spPr>
            <a:xfrm>
              <a:off x="6967730" y="3802426"/>
              <a:ext cx="842908" cy="225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9717E00-A8BA-47E8-8E86-5A75380D70BE}"/>
                </a:ext>
              </a:extLst>
            </p:cNvPr>
            <p:cNvSpPr/>
            <p:nvPr/>
          </p:nvSpPr>
          <p:spPr>
            <a:xfrm>
              <a:off x="4408793" y="3822448"/>
              <a:ext cx="844570" cy="151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43F7350-0250-4C5F-85DF-DE801F61F9AF}"/>
                </a:ext>
              </a:extLst>
            </p:cNvPr>
            <p:cNvSpPr/>
            <p:nvPr/>
          </p:nvSpPr>
          <p:spPr>
            <a:xfrm>
              <a:off x="5674545" y="3316351"/>
              <a:ext cx="842908" cy="225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 Placeholder 5">
            <a:extLst>
              <a:ext uri="{FF2B5EF4-FFF2-40B4-BE49-F238E27FC236}">
                <a16:creationId xmlns:a16="http://schemas.microsoft.com/office/drawing/2014/main" id="{D63ACD03-29D8-4B63-BE1B-C654E84BE4B2}"/>
              </a:ext>
            </a:extLst>
          </p:cNvPr>
          <p:cNvSpPr txBox="1">
            <a:spLocks/>
          </p:cNvSpPr>
          <p:nvPr/>
        </p:nvSpPr>
        <p:spPr>
          <a:xfrm>
            <a:off x="1588396" y="2267058"/>
            <a:ext cx="2125920" cy="23248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600"/>
              </a:spcBef>
            </a:pPr>
            <a:r>
              <a:rPr lang="en-US" sz="1200">
                <a:solidFill>
                  <a:schemeClr val="tx1"/>
                </a:solidFill>
              </a:rPr>
              <a:t>Sharing clear, positive and balanced information that builds trust and confidence.</a:t>
            </a:r>
            <a:br>
              <a:rPr lang="en-US" sz="1200">
                <a:solidFill>
                  <a:schemeClr val="tx1"/>
                </a:solidFill>
              </a:rPr>
            </a:br>
            <a:br>
              <a:rPr lang="en-US" sz="1200">
                <a:solidFill>
                  <a:schemeClr val="tx1"/>
                </a:solidFill>
              </a:rPr>
            </a:br>
            <a:r>
              <a:rPr lang="en-US" sz="1200">
                <a:solidFill>
                  <a:schemeClr val="tx1"/>
                </a:solidFill>
              </a:rPr>
              <a:t>Setting up the ‘Why’ above the line and directing people to a place that provides further information.</a:t>
            </a:r>
          </a:p>
          <a:p>
            <a:pPr>
              <a:lnSpc>
                <a:spcPct val="120000"/>
              </a:lnSpc>
              <a:spcBef>
                <a:spcPts val="600"/>
              </a:spcBef>
            </a:pPr>
            <a:endParaRPr lang="en-US" sz="1200">
              <a:solidFill>
                <a:schemeClr val="tx1"/>
              </a:solidFill>
            </a:endParaRPr>
          </a:p>
        </p:txBody>
      </p:sp>
      <p:sp>
        <p:nvSpPr>
          <p:cNvPr id="23" name="Text Placeholder 5">
            <a:extLst>
              <a:ext uri="{FF2B5EF4-FFF2-40B4-BE49-F238E27FC236}">
                <a16:creationId xmlns:a16="http://schemas.microsoft.com/office/drawing/2014/main" id="{12C40A66-AD30-4AA1-B7C1-485A1EF1C65E}"/>
              </a:ext>
            </a:extLst>
          </p:cNvPr>
          <p:cNvSpPr txBox="1">
            <a:spLocks/>
          </p:cNvSpPr>
          <p:nvPr/>
        </p:nvSpPr>
        <p:spPr>
          <a:xfrm>
            <a:off x="8181028" y="2267058"/>
            <a:ext cx="3198614" cy="2559675"/>
          </a:xfrm>
          <a:prstGeom prst="rect">
            <a:avLst/>
          </a:prstGeom>
        </p:spPr>
        <p:txBody>
          <a:bodyPr vert="horz" wrap="square" lIns="91440" tIns="45720" rIns="91440" bIns="45720" rtlCol="0" anchor="t">
            <a:no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450" indent="-171450">
              <a:lnSpc>
                <a:spcPts val="1640"/>
              </a:lnSpc>
              <a:buFont typeface="Arial" panose="020B0604020202020204" pitchFamily="34" charset="0"/>
              <a:buChar char="•"/>
            </a:pPr>
            <a:r>
              <a:rPr lang="en-US">
                <a:latin typeface="Arial" panose="020B0604020202020204" pitchFamily="34" charset="0"/>
                <a:cs typeface="Arial" panose="020B0604020202020204" pitchFamily="34" charset="0"/>
              </a:rPr>
              <a:t>Providing consistent reminders.</a:t>
            </a:r>
          </a:p>
          <a:p>
            <a:pPr marL="171450" indent="-171450">
              <a:lnSpc>
                <a:spcPts val="1640"/>
              </a:lnSpc>
              <a:buFont typeface="Arial" panose="020B0604020202020204" pitchFamily="34" charset="0"/>
              <a:buChar char="•"/>
            </a:pPr>
            <a:r>
              <a:rPr lang="en-US">
                <a:latin typeface="Arial" panose="020B0604020202020204" pitchFamily="34" charset="0"/>
                <a:cs typeface="Arial" panose="020B0604020202020204" pitchFamily="34" charset="0"/>
              </a:rPr>
              <a:t>Facilitating conversations and immunisations at credible events (e.g. marae or community centres). </a:t>
            </a:r>
          </a:p>
          <a:p>
            <a:pPr marL="171450" indent="-171450">
              <a:lnSpc>
                <a:spcPts val="1640"/>
              </a:lnSpc>
              <a:buFont typeface="Arial" panose="020B0604020202020204" pitchFamily="34" charset="0"/>
              <a:buChar char="•"/>
            </a:pPr>
            <a:r>
              <a:rPr lang="en-US">
                <a:latin typeface="Arial" panose="020B0604020202020204" pitchFamily="34" charset="0"/>
                <a:cs typeface="Arial" panose="020B0604020202020204" pitchFamily="34" charset="0"/>
              </a:rPr>
              <a:t>Making it easier for those who need home visits or help with the cost of travel.</a:t>
            </a:r>
          </a:p>
          <a:p>
            <a:pPr marL="171450" indent="-171450">
              <a:lnSpc>
                <a:spcPts val="1640"/>
              </a:lnSpc>
              <a:buFont typeface="Arial" panose="020B0604020202020204" pitchFamily="34" charset="0"/>
              <a:buChar char="•"/>
            </a:pPr>
            <a:endParaRPr lang="en-US">
              <a:latin typeface="Arial" panose="020B0604020202020204" pitchFamily="34" charset="0"/>
              <a:cs typeface="Arial" panose="020B0604020202020204" pitchFamily="34" charset="0"/>
            </a:endParaRPr>
          </a:p>
          <a:p>
            <a:pPr marL="171450" indent="-171450">
              <a:lnSpc>
                <a:spcPts val="1640"/>
              </a:lnSpc>
              <a:buFont typeface="Arial" panose="020B0604020202020204" pitchFamily="34" charset="0"/>
              <a:buChar char="•"/>
            </a:pP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26" name="Text Placeholder 5">
            <a:extLst>
              <a:ext uri="{FF2B5EF4-FFF2-40B4-BE49-F238E27FC236}">
                <a16:creationId xmlns:a16="http://schemas.microsoft.com/office/drawing/2014/main" id="{580CF6EA-7FE7-4D7D-9E84-0574BF143D49}"/>
              </a:ext>
            </a:extLst>
          </p:cNvPr>
          <p:cNvSpPr txBox="1">
            <a:spLocks/>
          </p:cNvSpPr>
          <p:nvPr/>
        </p:nvSpPr>
        <p:spPr>
          <a:xfrm>
            <a:off x="6714473" y="5457495"/>
            <a:ext cx="3210977" cy="697242"/>
          </a:xfrm>
          <a:prstGeom prst="rect">
            <a:avLst/>
          </a:prstGeom>
        </p:spPr>
        <p:txBody>
          <a:bodyPr vert="horz" wrap="square" lIns="91440" tIns="45720" rIns="91440" bIns="45720" rtlCol="0">
            <a:no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640"/>
              </a:lnSpc>
            </a:pPr>
            <a:r>
              <a:rPr lang="en-US">
                <a:latin typeface="Arial" panose="020B0604020202020204" pitchFamily="34" charset="0"/>
                <a:cs typeface="Arial" panose="020B0604020202020204" pitchFamily="34" charset="0"/>
              </a:rPr>
              <a:t>Communicating with empathy, respect, and positivity across all touchpoints that we can influence</a:t>
            </a:r>
          </a:p>
        </p:txBody>
      </p:sp>
    </p:spTree>
    <p:extLst>
      <p:ext uri="{BB962C8B-B14F-4D97-AF65-F5344CB8AC3E}">
        <p14:creationId xmlns:p14="http://schemas.microsoft.com/office/powerpoint/2010/main" val="137305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9DD0939-FF4A-4ADF-A926-4C0ECCFD95A8}"/>
              </a:ext>
            </a:extLst>
          </p:cNvPr>
          <p:cNvSpPr txBox="1"/>
          <p:nvPr/>
        </p:nvSpPr>
        <p:spPr>
          <a:xfrm>
            <a:off x="522791" y="1397461"/>
            <a:ext cx="10332443" cy="47903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85750">
              <a:buFont typeface="Arial" panose="020B0604020202020204" pitchFamily="34" charset="0"/>
              <a:buChar char="•"/>
            </a:pPr>
            <a:r>
              <a:rPr lang="en-US" sz="2000" dirty="0">
                <a:solidFill>
                  <a:schemeClr val="bg1"/>
                </a:solidFill>
              </a:rPr>
              <a:t>COVID has amplified concerns and uncertainty</a:t>
            </a:r>
          </a:p>
          <a:p>
            <a:pPr marL="285750" indent="-285750" algn="l">
              <a:buFont typeface="Arial" panose="020B0604020202020204" pitchFamily="34" charset="0"/>
              <a:buChar char="•"/>
            </a:pPr>
            <a:endParaRPr lang="en-US" sz="2000" dirty="0">
              <a:solidFill>
                <a:schemeClr val="bg1"/>
              </a:solidFill>
            </a:endParaRPr>
          </a:p>
          <a:p>
            <a:pPr marL="285750" indent="-285750" algn="l">
              <a:buFont typeface="Arial" panose="020B0604020202020204" pitchFamily="34" charset="0"/>
              <a:buChar char="•"/>
            </a:pPr>
            <a:r>
              <a:rPr lang="en-US" sz="2000" dirty="0">
                <a:solidFill>
                  <a:schemeClr val="bg1"/>
                </a:solidFill>
              </a:rPr>
              <a:t>Many Māori parents/caregivers are open to being encouraged to get their tamariki up-to-date with </a:t>
            </a:r>
            <a:r>
              <a:rPr lang="en-US" sz="2000" dirty="0" err="1">
                <a:solidFill>
                  <a:schemeClr val="bg1"/>
                </a:solidFill>
              </a:rPr>
              <a:t>immunisations</a:t>
            </a:r>
            <a:r>
              <a:rPr lang="en-US" sz="2000" dirty="0">
                <a:solidFill>
                  <a:schemeClr val="bg1"/>
                </a:solidFill>
              </a:rPr>
              <a:t> if they feel confident and </a:t>
            </a:r>
            <a:r>
              <a:rPr lang="en-US" sz="2000" u="sng" dirty="0">
                <a:solidFill>
                  <a:schemeClr val="bg1"/>
                </a:solidFill>
              </a:rPr>
              <a:t>supported</a:t>
            </a:r>
            <a:r>
              <a:rPr lang="en-US" sz="2000" dirty="0">
                <a:solidFill>
                  <a:schemeClr val="bg1"/>
                </a:solidFill>
              </a:rPr>
              <a:t>.  </a:t>
            </a:r>
            <a:br>
              <a:rPr lang="en-US" sz="2000" dirty="0">
                <a:solidFill>
                  <a:schemeClr val="bg1"/>
                </a:solidFill>
              </a:rPr>
            </a:br>
            <a:endParaRPr lang="en-US" sz="2000" dirty="0">
              <a:solidFill>
                <a:schemeClr val="bg1"/>
              </a:solidFill>
            </a:endParaRPr>
          </a:p>
          <a:p>
            <a:pPr marL="285750" indent="-285750" algn="l">
              <a:buFont typeface="Arial" panose="020B0604020202020204" pitchFamily="34" charset="0"/>
              <a:buChar char="•"/>
            </a:pPr>
            <a:r>
              <a:rPr lang="en-US" sz="2000" dirty="0">
                <a:solidFill>
                  <a:schemeClr val="bg1"/>
                </a:solidFill>
              </a:rPr>
              <a:t>However, there are currently emotional barriers which have been amplified by the pandemic – distrust, fear and doubt.</a:t>
            </a:r>
            <a:br>
              <a:rPr lang="en-US" sz="2000" dirty="0">
                <a:solidFill>
                  <a:schemeClr val="bg1"/>
                </a:solidFill>
              </a:rPr>
            </a:br>
            <a:endParaRPr lang="en-US" sz="2000" dirty="0">
              <a:solidFill>
                <a:schemeClr val="bg1"/>
              </a:solidFill>
            </a:endParaRPr>
          </a:p>
          <a:p>
            <a:pPr marL="285750" indent="-285750" algn="l">
              <a:buFont typeface="Arial" panose="020B0604020202020204" pitchFamily="34" charset="0"/>
              <a:buChar char="•"/>
            </a:pPr>
            <a:r>
              <a:rPr lang="en-US" sz="2000" dirty="0">
                <a:solidFill>
                  <a:schemeClr val="bg1"/>
                </a:solidFill>
              </a:rPr>
              <a:t>There are also practical barriers that are keeping childhood </a:t>
            </a:r>
            <a:r>
              <a:rPr lang="en-US" sz="2000" dirty="0" err="1">
                <a:solidFill>
                  <a:schemeClr val="bg1"/>
                </a:solidFill>
              </a:rPr>
              <a:t>immunisations</a:t>
            </a:r>
            <a:r>
              <a:rPr lang="en-US" sz="2000" dirty="0">
                <a:solidFill>
                  <a:schemeClr val="bg1"/>
                </a:solidFill>
              </a:rPr>
              <a:t> off people’s radar and making it difficult to get to a health provider.</a:t>
            </a:r>
            <a:br>
              <a:rPr lang="en-US" sz="2000" dirty="0">
                <a:solidFill>
                  <a:schemeClr val="bg1"/>
                </a:solidFill>
              </a:rPr>
            </a:br>
            <a:endParaRPr lang="en-US" sz="2000" dirty="0">
              <a:solidFill>
                <a:schemeClr val="bg1"/>
              </a:solidFill>
            </a:endParaRPr>
          </a:p>
          <a:p>
            <a:pPr marL="285750" indent="-285750" algn="l">
              <a:buFont typeface="Arial" panose="020B0604020202020204" pitchFamily="34" charset="0"/>
              <a:buChar char="•"/>
            </a:pPr>
            <a:r>
              <a:rPr lang="en-US" sz="2000" dirty="0">
                <a:solidFill>
                  <a:schemeClr val="bg1"/>
                </a:solidFill>
              </a:rPr>
              <a:t>This means presenting balanced and clear information, making it easy to remember and get </a:t>
            </a:r>
            <a:r>
              <a:rPr lang="en-US" sz="2000" dirty="0" err="1">
                <a:solidFill>
                  <a:schemeClr val="bg1"/>
                </a:solidFill>
              </a:rPr>
              <a:t>immunisations</a:t>
            </a:r>
            <a:r>
              <a:rPr lang="en-US" sz="2000" dirty="0">
                <a:solidFill>
                  <a:schemeClr val="bg1"/>
                </a:solidFill>
              </a:rPr>
              <a:t>, and treating parents with empathy and respect. </a:t>
            </a:r>
          </a:p>
        </p:txBody>
      </p:sp>
      <p:sp>
        <p:nvSpPr>
          <p:cNvPr id="4" name="TextBox 3">
            <a:extLst>
              <a:ext uri="{FF2B5EF4-FFF2-40B4-BE49-F238E27FC236}">
                <a16:creationId xmlns:a16="http://schemas.microsoft.com/office/drawing/2014/main" id="{9237A2CC-0259-4F0A-8D36-A2E51A5448C9}"/>
              </a:ext>
            </a:extLst>
          </p:cNvPr>
          <p:cNvSpPr txBox="1"/>
          <p:nvPr/>
        </p:nvSpPr>
        <p:spPr>
          <a:xfrm>
            <a:off x="0" y="6581001"/>
            <a:ext cx="6879873" cy="276999"/>
          </a:xfrm>
          <a:prstGeom prst="rect">
            <a:avLst/>
          </a:prstGeom>
          <a:noFill/>
        </p:spPr>
        <p:txBody>
          <a:bodyPr wrap="square" rtlCol="0">
            <a:spAutoFit/>
          </a:bodyPr>
          <a:lstStyle/>
          <a:p>
            <a:r>
              <a:rPr lang="en-NZ" sz="1200"/>
              <a:t>Source: TRA </a:t>
            </a:r>
            <a:r>
              <a:rPr lang="en-US" sz="1200"/>
              <a:t>Supporting Māori parents and caregivers on their </a:t>
            </a:r>
            <a:r>
              <a:rPr lang="en-US" sz="1200" err="1"/>
              <a:t>immunisation</a:t>
            </a:r>
            <a:r>
              <a:rPr lang="en-US" sz="1200"/>
              <a:t> journeys – Apr 2023</a:t>
            </a:r>
            <a:r>
              <a:rPr lang="en-NZ" sz="1200"/>
              <a:t> </a:t>
            </a:r>
          </a:p>
        </p:txBody>
      </p:sp>
      <p:sp>
        <p:nvSpPr>
          <p:cNvPr id="5" name="Text Placeholder 3">
            <a:extLst>
              <a:ext uri="{FF2B5EF4-FFF2-40B4-BE49-F238E27FC236}">
                <a16:creationId xmlns:a16="http://schemas.microsoft.com/office/drawing/2014/main" id="{E84F60DD-DADE-41A1-84D3-544A1715EA46}"/>
              </a:ext>
            </a:extLst>
          </p:cNvPr>
          <p:cNvSpPr txBox="1">
            <a:spLocks/>
          </p:cNvSpPr>
          <p:nvPr/>
        </p:nvSpPr>
        <p:spPr>
          <a:xfrm>
            <a:off x="522791" y="485701"/>
            <a:ext cx="11107785" cy="7539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5000" b="1"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solidFill>
                  <a:schemeClr val="bg1"/>
                </a:solidFill>
              </a:rPr>
              <a:t>Summary</a:t>
            </a:r>
          </a:p>
        </p:txBody>
      </p:sp>
    </p:spTree>
    <p:extLst>
      <p:ext uri="{BB962C8B-B14F-4D97-AF65-F5344CB8AC3E}">
        <p14:creationId xmlns:p14="http://schemas.microsoft.com/office/powerpoint/2010/main" val="1365816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643B-63E3-43CB-B623-57665D846919}"/>
              </a:ext>
            </a:extLst>
          </p:cNvPr>
          <p:cNvSpPr>
            <a:spLocks noGrp="1"/>
          </p:cNvSpPr>
          <p:nvPr>
            <p:ph type="title"/>
          </p:nvPr>
        </p:nvSpPr>
        <p:spPr>
          <a:xfrm>
            <a:off x="6538586" y="2638926"/>
            <a:ext cx="5198302" cy="2348665"/>
          </a:xfrm>
        </p:spPr>
        <p:txBody>
          <a:bodyPr>
            <a:normAutofit/>
          </a:bodyPr>
          <a:lstStyle/>
          <a:p>
            <a:r>
              <a:rPr lang="en-NZ" sz="4800"/>
              <a:t>Communications Considerations</a:t>
            </a:r>
          </a:p>
        </p:txBody>
      </p:sp>
    </p:spTree>
    <p:extLst>
      <p:ext uri="{BB962C8B-B14F-4D97-AF65-F5344CB8AC3E}">
        <p14:creationId xmlns:p14="http://schemas.microsoft.com/office/powerpoint/2010/main" val="2845542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Badge Cross with solid fill">
            <a:extLst>
              <a:ext uri="{FF2B5EF4-FFF2-40B4-BE49-F238E27FC236}">
                <a16:creationId xmlns:a16="http://schemas.microsoft.com/office/drawing/2014/main" id="{DA4F6757-00AE-438B-9645-47FE887980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2588" y="324410"/>
            <a:ext cx="914400" cy="914400"/>
          </a:xfrm>
          <a:prstGeom prst="rect">
            <a:avLst/>
          </a:prstGeom>
        </p:spPr>
      </p:pic>
      <p:sp>
        <p:nvSpPr>
          <p:cNvPr id="3" name="Title 1">
            <a:extLst>
              <a:ext uri="{FF2B5EF4-FFF2-40B4-BE49-F238E27FC236}">
                <a16:creationId xmlns:a16="http://schemas.microsoft.com/office/drawing/2014/main" id="{0C64FB28-369D-441B-82AD-60FE42B489AF}"/>
              </a:ext>
            </a:extLst>
          </p:cNvPr>
          <p:cNvSpPr txBox="1">
            <a:spLocks/>
          </p:cNvSpPr>
          <p:nvPr/>
        </p:nvSpPr>
        <p:spPr>
          <a:xfrm>
            <a:off x="6047894" y="1423621"/>
            <a:ext cx="5420206" cy="530737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bg2"/>
                </a:solidFill>
                <a:latin typeface="Arial" panose="020B0604020202020204" pitchFamily="34" charset="0"/>
                <a:ea typeface="+mj-ea"/>
                <a:cs typeface="Arial" panose="020B0604020202020204" pitchFamily="34" charset="0"/>
              </a:defRPr>
            </a:lvl1pPr>
          </a:lstStyle>
          <a:p>
            <a:pPr marL="342900" indent="-342900">
              <a:buFont typeface="+mj-lt"/>
              <a:buAutoNum type="arabicPeriod"/>
            </a:pPr>
            <a:r>
              <a:rPr lang="en-US" sz="1400" b="0">
                <a:solidFill>
                  <a:schemeClr val="tx1"/>
                </a:solidFill>
              </a:rPr>
              <a:t>Use language that signifies how the vaccine works </a:t>
            </a:r>
            <a:r>
              <a:rPr lang="en-US" sz="1400" b="0" i="1">
                <a:solidFill>
                  <a:schemeClr val="tx1"/>
                </a:solidFill>
              </a:rPr>
              <a:t>with</a:t>
            </a:r>
            <a:r>
              <a:rPr lang="en-US" sz="1400" b="0">
                <a:solidFill>
                  <a:schemeClr val="tx1"/>
                </a:solidFill>
              </a:rPr>
              <a:t> you</a:t>
            </a:r>
          </a:p>
          <a:p>
            <a:pPr marL="622300" indent="-177800">
              <a:lnSpc>
                <a:spcPct val="114000"/>
              </a:lnSpc>
              <a:buFont typeface="Arial" panose="020B0604020202020204" pitchFamily="34" charset="0"/>
              <a:buChar char="•"/>
            </a:pPr>
            <a:r>
              <a:rPr lang="en-US" sz="1400" b="0"/>
              <a:t>‘</a:t>
            </a:r>
            <a:r>
              <a:rPr lang="en-US" sz="1400" b="0">
                <a:solidFill>
                  <a:srgbClr val="FF0000"/>
                </a:solidFill>
              </a:rPr>
              <a:t>Boost your immunity</a:t>
            </a:r>
            <a:r>
              <a:rPr lang="en-US" sz="1400" b="0"/>
              <a:t>’ and ‘</a:t>
            </a:r>
            <a:r>
              <a:rPr lang="en-US" sz="1400" b="0">
                <a:solidFill>
                  <a:srgbClr val="FF0000"/>
                </a:solidFill>
              </a:rPr>
              <a:t>help protect yourself and your </a:t>
            </a:r>
            <a:r>
              <a:rPr lang="en-US" sz="1400" b="0" err="1">
                <a:solidFill>
                  <a:srgbClr val="FF0000"/>
                </a:solidFill>
              </a:rPr>
              <a:t>whānau</a:t>
            </a:r>
            <a:r>
              <a:rPr lang="en-US" sz="1400" b="0"/>
              <a:t>’ signify that the vaccine is working alongside you – acknowledging the role that your own body and health habits play.</a:t>
            </a:r>
          </a:p>
          <a:p>
            <a:pPr marL="622300" indent="-177800">
              <a:lnSpc>
                <a:spcPct val="114000"/>
              </a:lnSpc>
              <a:buFont typeface="Arial" panose="020B0604020202020204" pitchFamily="34" charset="0"/>
              <a:buChar char="•"/>
            </a:pPr>
            <a:r>
              <a:rPr lang="en-US" sz="1400" b="0"/>
              <a:t>Further, ‘</a:t>
            </a:r>
            <a:r>
              <a:rPr lang="en-US" sz="1400" b="0">
                <a:solidFill>
                  <a:srgbClr val="FF0000"/>
                </a:solidFill>
              </a:rPr>
              <a:t>Help</a:t>
            </a:r>
            <a:r>
              <a:rPr lang="en-US" sz="1400" b="0"/>
              <a:t>’ resonates because it’s more supportive vs. telling people what to do i.e. ‘</a:t>
            </a:r>
            <a:r>
              <a:rPr lang="en-US" sz="1400" b="0">
                <a:solidFill>
                  <a:srgbClr val="FF0000"/>
                </a:solidFill>
              </a:rPr>
              <a:t>protect yourself and your whanau</a:t>
            </a:r>
            <a:r>
              <a:rPr lang="en-US" sz="1400" b="0"/>
              <a:t>.’</a:t>
            </a:r>
          </a:p>
          <a:p>
            <a:endParaRPr lang="en-US" sz="1400" b="0" u="sng"/>
          </a:p>
          <a:p>
            <a:pPr marL="342900" indent="-342900">
              <a:buFont typeface="+mj-lt"/>
              <a:buAutoNum type="arabicPeriod" startAt="2"/>
            </a:pPr>
            <a:r>
              <a:rPr lang="en-US" sz="1400" b="0">
                <a:solidFill>
                  <a:schemeClr val="tx1"/>
                </a:solidFill>
              </a:rPr>
              <a:t>Use language that talks to the benefits of helping to protect yourself and your family</a:t>
            </a:r>
          </a:p>
          <a:p>
            <a:pPr marL="622300" indent="-177800">
              <a:lnSpc>
                <a:spcPct val="114000"/>
              </a:lnSpc>
              <a:buFont typeface="Arial" panose="020B0604020202020204" pitchFamily="34" charset="0"/>
              <a:buChar char="•"/>
            </a:pPr>
            <a:r>
              <a:rPr lang="en-US" sz="1400" b="0"/>
              <a:t>People believe they have already done their bit as part of the team of 5 million and are feeling generally anxious and uncertain. </a:t>
            </a:r>
          </a:p>
          <a:p>
            <a:pPr marL="622300" indent="-177800">
              <a:lnSpc>
                <a:spcPct val="114000"/>
              </a:lnSpc>
              <a:buFont typeface="Arial" panose="020B0604020202020204" pitchFamily="34" charset="0"/>
              <a:buChar char="•"/>
            </a:pPr>
            <a:r>
              <a:rPr lang="en-US" sz="1400" b="0"/>
              <a:t>This means the incentive for getting the Flu and COVID vaccine should be less about ‘the good of the nation’ and more about ‘helping to protect yourself and your family’.</a:t>
            </a:r>
          </a:p>
          <a:p>
            <a:pPr marL="622300" indent="-177800">
              <a:lnSpc>
                <a:spcPct val="114000"/>
              </a:lnSpc>
              <a:buFont typeface="Arial" panose="020B0604020202020204" pitchFamily="34" charset="0"/>
              <a:buChar char="•"/>
            </a:pPr>
            <a:r>
              <a:rPr lang="en-US" sz="1400" b="0"/>
              <a:t>‘</a:t>
            </a:r>
            <a:r>
              <a:rPr lang="en-US" sz="1400" b="0">
                <a:solidFill>
                  <a:srgbClr val="FF0000"/>
                </a:solidFill>
              </a:rPr>
              <a:t>Help protect yourself and your </a:t>
            </a:r>
            <a:r>
              <a:rPr lang="en-US" sz="1400" b="0" err="1">
                <a:solidFill>
                  <a:srgbClr val="FF0000"/>
                </a:solidFill>
              </a:rPr>
              <a:t>whānau</a:t>
            </a:r>
            <a:r>
              <a:rPr lang="en-US" sz="1400" b="0">
                <a:solidFill>
                  <a:srgbClr val="FF0000"/>
                </a:solidFill>
              </a:rPr>
              <a:t> this winter</a:t>
            </a:r>
            <a:r>
              <a:rPr lang="en-US" sz="1400" b="0"/>
              <a:t>’ resonates because it captures this strong personal and emotional incentive.</a:t>
            </a:r>
          </a:p>
          <a:p>
            <a:endParaRPr lang="en-US" sz="1400" b="0" u="sng"/>
          </a:p>
          <a:p>
            <a:endParaRPr lang="en-US" sz="1400" b="0" u="sng"/>
          </a:p>
        </p:txBody>
      </p:sp>
      <p:pic>
        <p:nvPicPr>
          <p:cNvPr id="4" name="Graphic 3" descr="Badge Tick with solid fill">
            <a:extLst>
              <a:ext uri="{FF2B5EF4-FFF2-40B4-BE49-F238E27FC236}">
                <a16:creationId xmlns:a16="http://schemas.microsoft.com/office/drawing/2014/main" id="{C2D3A574-D46E-406B-B492-5EA201229F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09617" y="320181"/>
            <a:ext cx="914400" cy="914400"/>
          </a:xfrm>
          <a:prstGeom prst="rect">
            <a:avLst/>
          </a:prstGeom>
        </p:spPr>
      </p:pic>
      <p:sp>
        <p:nvSpPr>
          <p:cNvPr id="5" name="Title 1">
            <a:extLst>
              <a:ext uri="{FF2B5EF4-FFF2-40B4-BE49-F238E27FC236}">
                <a16:creationId xmlns:a16="http://schemas.microsoft.com/office/drawing/2014/main" id="{2582AF42-FE8B-4F85-AA89-304D4CB73B26}"/>
              </a:ext>
            </a:extLst>
          </p:cNvPr>
          <p:cNvSpPr txBox="1">
            <a:spLocks/>
          </p:cNvSpPr>
          <p:nvPr/>
        </p:nvSpPr>
        <p:spPr>
          <a:xfrm>
            <a:off x="382588" y="1423621"/>
            <a:ext cx="4618332" cy="44069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bg2"/>
                </a:solidFill>
                <a:latin typeface="Arial" panose="020B0604020202020204" pitchFamily="34" charset="0"/>
                <a:ea typeface="+mj-ea"/>
                <a:cs typeface="Arial" panose="020B0604020202020204" pitchFamily="34" charset="0"/>
              </a:defRPr>
            </a:lvl1pPr>
          </a:lstStyle>
          <a:p>
            <a:pPr marL="342900" indent="-342900">
              <a:lnSpc>
                <a:spcPct val="114000"/>
              </a:lnSpc>
              <a:buFont typeface="+mj-lt"/>
              <a:buAutoNum type="arabicPeriod"/>
            </a:pPr>
            <a:r>
              <a:rPr lang="en-US" sz="1400" b="0">
                <a:solidFill>
                  <a:schemeClr val="tx1"/>
                </a:solidFill>
              </a:rPr>
              <a:t>Language that over-claims efficacy or dictates the solution</a:t>
            </a:r>
          </a:p>
          <a:p>
            <a:pPr marL="622300" indent="-177800">
              <a:lnSpc>
                <a:spcPct val="114000"/>
              </a:lnSpc>
              <a:buFont typeface="Arial" panose="020B0604020202020204" pitchFamily="34" charset="0"/>
              <a:buChar char="•"/>
            </a:pPr>
            <a:r>
              <a:rPr lang="en-US" sz="1400" b="0"/>
              <a:t>‘</a:t>
            </a:r>
            <a:r>
              <a:rPr lang="en-US" sz="1400" b="0">
                <a:solidFill>
                  <a:srgbClr val="FF0000"/>
                </a:solidFill>
              </a:rPr>
              <a:t>Prevent</a:t>
            </a:r>
            <a:r>
              <a:rPr lang="en-US" sz="1400" b="0">
                <a:solidFill>
                  <a:srgbClr val="9E0000"/>
                </a:solidFill>
              </a:rPr>
              <a:t>’ </a:t>
            </a:r>
            <a:r>
              <a:rPr lang="en-US" sz="1400" b="0"/>
              <a:t>and</a:t>
            </a:r>
            <a:r>
              <a:rPr lang="en-US" sz="1400" b="0">
                <a:solidFill>
                  <a:srgbClr val="9E0000"/>
                </a:solidFill>
              </a:rPr>
              <a:t> </a:t>
            </a:r>
            <a:r>
              <a:rPr lang="en-US" sz="1400" b="0"/>
              <a:t>‘</a:t>
            </a:r>
            <a:r>
              <a:rPr lang="en-US" sz="1400" b="0">
                <a:solidFill>
                  <a:srgbClr val="FF0000"/>
                </a:solidFill>
              </a:rPr>
              <a:t>Avoid</a:t>
            </a:r>
            <a:r>
              <a:rPr lang="en-US" sz="1400" b="0"/>
              <a:t>’ create negative reactions because you can’t prevent/avoid getting COVID or Flu and this elicits distrust.</a:t>
            </a:r>
          </a:p>
          <a:p>
            <a:pPr marL="622300" indent="-177800">
              <a:lnSpc>
                <a:spcPct val="114000"/>
              </a:lnSpc>
              <a:buFont typeface="Arial" panose="020B0604020202020204" pitchFamily="34" charset="0"/>
              <a:buChar char="•"/>
            </a:pPr>
            <a:r>
              <a:rPr lang="en-US" sz="1400" b="0"/>
              <a:t>‘</a:t>
            </a:r>
            <a:r>
              <a:rPr lang="en-US" sz="1400" b="0">
                <a:solidFill>
                  <a:srgbClr val="FF0000"/>
                </a:solidFill>
              </a:rPr>
              <a:t>Best Protection</a:t>
            </a:r>
            <a:r>
              <a:rPr lang="en-US" sz="1400" b="0"/>
              <a:t>’ suggests having all of the answers.</a:t>
            </a:r>
          </a:p>
          <a:p>
            <a:pPr marL="342900" indent="-342900">
              <a:lnSpc>
                <a:spcPct val="114000"/>
              </a:lnSpc>
              <a:buFont typeface="+mj-lt"/>
              <a:buAutoNum type="arabicPeriod"/>
            </a:pPr>
            <a:endParaRPr lang="en-US" sz="1400" b="0">
              <a:solidFill>
                <a:schemeClr val="tx1"/>
              </a:solidFill>
            </a:endParaRPr>
          </a:p>
          <a:p>
            <a:pPr marL="342900" indent="-342900">
              <a:lnSpc>
                <a:spcPct val="114000"/>
              </a:lnSpc>
              <a:buFont typeface="+mj-lt"/>
              <a:buAutoNum type="arabicPeriod" startAt="2"/>
            </a:pPr>
            <a:r>
              <a:rPr lang="en-US" sz="1400" b="0">
                <a:solidFill>
                  <a:schemeClr val="tx1"/>
                </a:solidFill>
              </a:rPr>
              <a:t>Language that confuses or detracts</a:t>
            </a:r>
          </a:p>
          <a:p>
            <a:pPr marL="622300" indent="-177800">
              <a:lnSpc>
                <a:spcPct val="114000"/>
              </a:lnSpc>
              <a:buFont typeface="Arial" panose="020B0604020202020204" pitchFamily="34" charset="0"/>
              <a:buChar char="•"/>
            </a:pPr>
            <a:r>
              <a:rPr lang="en-US" sz="1400" b="0"/>
              <a:t>‘</a:t>
            </a:r>
            <a:r>
              <a:rPr lang="en-US" sz="1400" b="0">
                <a:solidFill>
                  <a:srgbClr val="FF0000"/>
                </a:solidFill>
              </a:rPr>
              <a:t>Up to date</a:t>
            </a:r>
            <a:r>
              <a:rPr lang="en-US" sz="1400" b="0"/>
              <a:t>’ raises too many questions to be immediately persuasive. People are unsure.so makes it in the too hard basket.</a:t>
            </a:r>
          </a:p>
          <a:p>
            <a:pPr marL="622300" indent="-177800">
              <a:lnSpc>
                <a:spcPct val="114000"/>
              </a:lnSpc>
              <a:buFont typeface="Arial" panose="020B0604020202020204" pitchFamily="34" charset="0"/>
              <a:buChar char="•"/>
            </a:pPr>
            <a:r>
              <a:rPr lang="en-US" sz="1400" b="0"/>
              <a:t>Recommendation is to avoid medical jargon where possible.</a:t>
            </a:r>
          </a:p>
          <a:p>
            <a:pPr marL="622300" indent="-177800">
              <a:lnSpc>
                <a:spcPct val="114000"/>
              </a:lnSpc>
              <a:buFont typeface="Arial" panose="020B0604020202020204" pitchFamily="34" charset="0"/>
              <a:buChar char="•"/>
            </a:pPr>
            <a:r>
              <a:rPr lang="en-US" sz="1400" b="0"/>
              <a:t>‘</a:t>
            </a:r>
            <a:r>
              <a:rPr lang="en-US" sz="1400" b="0">
                <a:solidFill>
                  <a:srgbClr val="FF0000"/>
                </a:solidFill>
              </a:rPr>
              <a:t>Kick start</a:t>
            </a:r>
            <a:r>
              <a:rPr lang="en-US" sz="1400" b="0"/>
              <a:t>’ raises associations with ‘kick starting your career’ so the link with immunity/vaccines isn’t easy or obvious.</a:t>
            </a:r>
            <a:endParaRPr lang="en-US" sz="1400" b="0" u="sng"/>
          </a:p>
        </p:txBody>
      </p:sp>
      <p:sp>
        <p:nvSpPr>
          <p:cNvPr id="6" name="Title 3">
            <a:extLst>
              <a:ext uri="{FF2B5EF4-FFF2-40B4-BE49-F238E27FC236}">
                <a16:creationId xmlns:a16="http://schemas.microsoft.com/office/drawing/2014/main" id="{672E66CD-7886-4ECA-BAD2-764E923E2764}"/>
              </a:ext>
            </a:extLst>
          </p:cNvPr>
          <p:cNvSpPr txBox="1">
            <a:spLocks/>
          </p:cNvSpPr>
          <p:nvPr/>
        </p:nvSpPr>
        <p:spPr>
          <a:xfrm>
            <a:off x="1306854" y="343460"/>
            <a:ext cx="3891448" cy="827089"/>
          </a:xfrm>
          <a:prstGeom prst="rect">
            <a:avLst/>
          </a:prstGeom>
        </p:spPr>
        <p:txBody>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NZ">
                <a:solidFill>
                  <a:schemeClr val="bg2"/>
                </a:solidFill>
              </a:rPr>
              <a:t>Avoid…</a:t>
            </a:r>
          </a:p>
        </p:txBody>
      </p:sp>
      <p:sp>
        <p:nvSpPr>
          <p:cNvPr id="7" name="Title 3">
            <a:extLst>
              <a:ext uri="{FF2B5EF4-FFF2-40B4-BE49-F238E27FC236}">
                <a16:creationId xmlns:a16="http://schemas.microsoft.com/office/drawing/2014/main" id="{04FC456E-A26C-4DE9-B264-2E6E98C25AD0}"/>
              </a:ext>
            </a:extLst>
          </p:cNvPr>
          <p:cNvSpPr txBox="1">
            <a:spLocks/>
          </p:cNvSpPr>
          <p:nvPr/>
        </p:nvSpPr>
        <p:spPr>
          <a:xfrm>
            <a:off x="6733882" y="358307"/>
            <a:ext cx="3246356" cy="8270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2"/>
                </a:solidFill>
                <a:latin typeface="Arial" panose="020B0604020202020204" pitchFamily="34" charset="0"/>
                <a:ea typeface="+mj-ea"/>
                <a:cs typeface="Arial" panose="020B0604020202020204" pitchFamily="34" charset="0"/>
              </a:defRPr>
            </a:lvl1pPr>
          </a:lstStyle>
          <a:p>
            <a:r>
              <a:rPr lang="en-NZ"/>
              <a:t>Use…</a:t>
            </a:r>
          </a:p>
        </p:txBody>
      </p:sp>
      <p:sp>
        <p:nvSpPr>
          <p:cNvPr id="8" name="Text Placeholder 4">
            <a:extLst>
              <a:ext uri="{FF2B5EF4-FFF2-40B4-BE49-F238E27FC236}">
                <a16:creationId xmlns:a16="http://schemas.microsoft.com/office/drawing/2014/main" id="{0E5D0907-2C1E-459A-BADA-149B1CD9326C}"/>
              </a:ext>
            </a:extLst>
          </p:cNvPr>
          <p:cNvSpPr txBox="1">
            <a:spLocks/>
          </p:cNvSpPr>
          <p:nvPr/>
        </p:nvSpPr>
        <p:spPr>
          <a:xfrm>
            <a:off x="0" y="6581001"/>
            <a:ext cx="8989628" cy="276999"/>
          </a:xfrm>
          <a:prstGeom prst="rect">
            <a:avLst/>
          </a:prstGeom>
        </p:spPr>
        <p:txBody>
          <a:bodyPr vert="horz" wrap="square" lIns="91440" tIns="45720" rIns="91440" bIns="45720" numCol="1" rtlCol="0" anchor="t">
            <a:sp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a:latin typeface="Arial" panose="020B0604020202020204" pitchFamily="34" charset="0"/>
                <a:cs typeface="Arial" panose="020B0604020202020204" pitchFamily="34" charset="0"/>
              </a:rPr>
              <a:t>Source: Flu and COVID-19 Winter 23 Qualitative Research</a:t>
            </a:r>
          </a:p>
        </p:txBody>
      </p:sp>
    </p:spTree>
    <p:extLst>
      <p:ext uri="{BB962C8B-B14F-4D97-AF65-F5344CB8AC3E}">
        <p14:creationId xmlns:p14="http://schemas.microsoft.com/office/powerpoint/2010/main" val="3860253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E4DA277E-2BB2-4889-9DAB-0FFDF0A95D4C}"/>
              </a:ext>
            </a:extLst>
          </p:cNvPr>
          <p:cNvSpPr txBox="1">
            <a:spLocks/>
          </p:cNvSpPr>
          <p:nvPr/>
        </p:nvSpPr>
        <p:spPr>
          <a:xfrm>
            <a:off x="838200" y="511667"/>
            <a:ext cx="10477500" cy="646331"/>
          </a:xfrm>
          <a:prstGeom prst="rect">
            <a:avLst/>
          </a:prstGeom>
        </p:spPr>
        <p:txBody>
          <a:bodyPr>
            <a:sp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US" sz="4000">
                <a:solidFill>
                  <a:schemeClr val="bg2"/>
                </a:solidFill>
              </a:rPr>
              <a:t>Reminders</a:t>
            </a:r>
          </a:p>
        </p:txBody>
      </p:sp>
      <p:sp>
        <p:nvSpPr>
          <p:cNvPr id="4" name="Text Placeholder 5">
            <a:extLst>
              <a:ext uri="{FF2B5EF4-FFF2-40B4-BE49-F238E27FC236}">
                <a16:creationId xmlns:a16="http://schemas.microsoft.com/office/drawing/2014/main" id="{DA19CEFE-D486-42BF-91B8-12FFAC8B4A79}"/>
              </a:ext>
            </a:extLst>
          </p:cNvPr>
          <p:cNvSpPr txBox="1">
            <a:spLocks/>
          </p:cNvSpPr>
          <p:nvPr/>
        </p:nvSpPr>
        <p:spPr>
          <a:xfrm>
            <a:off x="838200" y="1249586"/>
            <a:ext cx="10274300" cy="4862870"/>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spcBef>
                <a:spcPts val="1200"/>
              </a:spcBef>
              <a:buFont typeface="Arial" panose="020B0604020202020204" pitchFamily="34" charset="0"/>
              <a:buChar char="•"/>
            </a:pPr>
            <a:r>
              <a:rPr lang="en-US" sz="2000"/>
              <a:t>‘Immunisations’ are linked with MMR and kids. </a:t>
            </a:r>
          </a:p>
          <a:p>
            <a:pPr marL="342900" indent="-342900">
              <a:spcBef>
                <a:spcPts val="1200"/>
              </a:spcBef>
              <a:buFont typeface="Arial" panose="020B0604020202020204" pitchFamily="34" charset="0"/>
              <a:buChar char="•"/>
            </a:pPr>
            <a:r>
              <a:rPr lang="en-US" sz="2000"/>
              <a:t>‘Vaccinations’ is the more expected and easily understood language for COVID and Flu.</a:t>
            </a:r>
          </a:p>
          <a:p>
            <a:pPr marL="342900" indent="-342900">
              <a:spcBef>
                <a:spcPts val="1200"/>
              </a:spcBef>
              <a:buFont typeface="Arial" panose="020B0604020202020204" pitchFamily="34" charset="0"/>
              <a:buChar char="•"/>
            </a:pPr>
            <a:r>
              <a:rPr lang="en-US" sz="2000"/>
              <a:t>‘Bugs’ are something children get – this doesn’t capture the seriousness of COVID or Flu.</a:t>
            </a:r>
          </a:p>
          <a:p>
            <a:pPr marL="342900" indent="-342900">
              <a:spcBef>
                <a:spcPts val="1200"/>
              </a:spcBef>
              <a:buFont typeface="Arial" panose="020B0604020202020204" pitchFamily="34" charset="0"/>
              <a:buChar char="•"/>
            </a:pPr>
            <a:r>
              <a:rPr lang="en-US" sz="2000"/>
              <a:t>There’s not a big difference between ‘shots’ and ‘jabs’, though ‘jabs’ is more strongly associated with Flu.</a:t>
            </a:r>
          </a:p>
          <a:p>
            <a:pPr marL="342900" indent="-342900">
              <a:spcBef>
                <a:spcPts val="1200"/>
              </a:spcBef>
              <a:buFont typeface="Arial" panose="020B0604020202020204" pitchFamily="34" charset="0"/>
              <a:buChar char="•"/>
            </a:pPr>
            <a:r>
              <a:rPr lang="en-US" sz="2000"/>
              <a:t>‘Booster’ is COVID language. It brings up negativity for some </a:t>
            </a:r>
            <a:br>
              <a:rPr lang="en-US" sz="2000"/>
            </a:br>
            <a:r>
              <a:rPr lang="en-US" sz="2000"/>
              <a:t>i.e. ‘I’ve had my vaccine and a booster, surely I must be immune by now.’</a:t>
            </a:r>
          </a:p>
          <a:p>
            <a:pPr marL="342900" indent="-342900">
              <a:spcBef>
                <a:spcPts val="1200"/>
              </a:spcBef>
              <a:buFont typeface="Arial" panose="020B0604020202020204" pitchFamily="34" charset="0"/>
              <a:buChar char="•"/>
            </a:pPr>
            <a:r>
              <a:rPr lang="en-US" sz="2000"/>
              <a:t>However, ‘boost’ is more positive as it implies your agency of caring for your health.</a:t>
            </a:r>
          </a:p>
          <a:p>
            <a:pPr marL="342900" indent="-342900">
              <a:spcBef>
                <a:spcPts val="1200"/>
              </a:spcBef>
              <a:buFont typeface="Arial" panose="020B0604020202020204" pitchFamily="34" charset="0"/>
              <a:buChar char="•"/>
            </a:pPr>
            <a:r>
              <a:rPr lang="en-US" sz="2000"/>
              <a:t>‘Winter Wellness’ is too vague and posh/uppity/exclusive – lacking relevance particularly for Māori.</a:t>
            </a:r>
          </a:p>
          <a:p>
            <a:pPr marL="342900" indent="-342900">
              <a:spcBef>
                <a:spcPts val="600"/>
              </a:spcBef>
              <a:buFont typeface="Arial" panose="020B0604020202020204" pitchFamily="34" charset="0"/>
              <a:buChar char="•"/>
            </a:pPr>
            <a:endParaRPr lang="en-US" sz="2000"/>
          </a:p>
          <a:p>
            <a:pPr marL="342900" indent="-342900">
              <a:spcBef>
                <a:spcPts val="600"/>
              </a:spcBef>
              <a:buFont typeface="Arial" panose="020B0604020202020204" pitchFamily="34" charset="0"/>
              <a:buChar char="•"/>
            </a:pPr>
            <a:endParaRPr lang="en-US" sz="2000"/>
          </a:p>
        </p:txBody>
      </p:sp>
      <p:sp>
        <p:nvSpPr>
          <p:cNvPr id="5" name="Text Placeholder 4">
            <a:extLst>
              <a:ext uri="{FF2B5EF4-FFF2-40B4-BE49-F238E27FC236}">
                <a16:creationId xmlns:a16="http://schemas.microsoft.com/office/drawing/2014/main" id="{90AD6E2F-7C11-417A-BFF1-6AB78037AD27}"/>
              </a:ext>
            </a:extLst>
          </p:cNvPr>
          <p:cNvSpPr txBox="1">
            <a:spLocks/>
          </p:cNvSpPr>
          <p:nvPr/>
        </p:nvSpPr>
        <p:spPr>
          <a:xfrm>
            <a:off x="0" y="6581001"/>
            <a:ext cx="8989628" cy="276999"/>
          </a:xfrm>
          <a:prstGeom prst="rect">
            <a:avLst/>
          </a:prstGeom>
        </p:spPr>
        <p:txBody>
          <a:bodyPr vert="horz" wrap="square" lIns="91440" tIns="45720" rIns="91440" bIns="45720" numCol="1" rtlCol="0" anchor="t">
            <a:sp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a:latin typeface="Arial" panose="020B0604020202020204" pitchFamily="34" charset="0"/>
                <a:cs typeface="Arial" panose="020B0604020202020204" pitchFamily="34" charset="0"/>
              </a:rPr>
              <a:t>Source: Flu and COVID-19 Winter 23 Qualitative Research</a:t>
            </a:r>
          </a:p>
        </p:txBody>
      </p:sp>
    </p:spTree>
    <p:extLst>
      <p:ext uri="{BB962C8B-B14F-4D97-AF65-F5344CB8AC3E}">
        <p14:creationId xmlns:p14="http://schemas.microsoft.com/office/powerpoint/2010/main" val="3490754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ED23A-FA70-412C-826D-1B4EEA05E281}"/>
              </a:ext>
            </a:extLst>
          </p:cNvPr>
          <p:cNvSpPr>
            <a:spLocks noGrp="1"/>
          </p:cNvSpPr>
          <p:nvPr>
            <p:ph type="title"/>
          </p:nvPr>
        </p:nvSpPr>
        <p:spPr>
          <a:xfrm>
            <a:off x="839788" y="485250"/>
            <a:ext cx="5781145" cy="1089529"/>
          </a:xfrm>
        </p:spPr>
        <p:txBody>
          <a:bodyPr/>
          <a:lstStyle/>
          <a:p>
            <a:r>
              <a:rPr lang="en-US" sz="3600">
                <a:solidFill>
                  <a:schemeClr val="bg2"/>
                </a:solidFill>
              </a:rPr>
              <a:t>Humour – when and where to use it</a:t>
            </a:r>
            <a:endParaRPr lang="en-US" sz="3600" u="sng">
              <a:solidFill>
                <a:schemeClr val="bg2"/>
              </a:solidFill>
            </a:endParaRPr>
          </a:p>
        </p:txBody>
      </p:sp>
      <p:sp>
        <p:nvSpPr>
          <p:cNvPr id="3" name="Text Placeholder 5">
            <a:extLst>
              <a:ext uri="{FF2B5EF4-FFF2-40B4-BE49-F238E27FC236}">
                <a16:creationId xmlns:a16="http://schemas.microsoft.com/office/drawing/2014/main" id="{50774825-4B30-41AF-9AF8-6EE0C2882429}"/>
              </a:ext>
            </a:extLst>
          </p:cNvPr>
          <p:cNvSpPr txBox="1">
            <a:spLocks/>
          </p:cNvSpPr>
          <p:nvPr/>
        </p:nvSpPr>
        <p:spPr>
          <a:xfrm>
            <a:off x="839788" y="1574779"/>
            <a:ext cx="5746109" cy="776600"/>
          </a:xfrm>
          <a:prstGeom prst="rect">
            <a:avLst/>
          </a:prstGeom>
        </p:spPr>
        <p:txBody>
          <a:bodyPr vert="horz" wrap="square" lIns="91440" tIns="45720" rIns="91440" bIns="45720" rtlCol="0">
            <a:no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pPr>
            <a:r>
              <a:rPr lang="en-US" sz="2000" b="1"/>
              <a:t>Humour can be a powerful tool in creating work that stands out, is enjoyable and memorable</a:t>
            </a:r>
          </a:p>
        </p:txBody>
      </p:sp>
      <p:sp>
        <p:nvSpPr>
          <p:cNvPr id="4" name="Text Placeholder 5">
            <a:extLst>
              <a:ext uri="{FF2B5EF4-FFF2-40B4-BE49-F238E27FC236}">
                <a16:creationId xmlns:a16="http://schemas.microsoft.com/office/drawing/2014/main" id="{6795FC78-066A-429E-A0E6-806F6D9FCDC6}"/>
              </a:ext>
            </a:extLst>
          </p:cNvPr>
          <p:cNvSpPr txBox="1">
            <a:spLocks/>
          </p:cNvSpPr>
          <p:nvPr/>
        </p:nvSpPr>
        <p:spPr>
          <a:xfrm>
            <a:off x="745519" y="2664308"/>
            <a:ext cx="5504452" cy="3806170"/>
          </a:xfrm>
          <a:prstGeom prst="rect">
            <a:avLst/>
          </a:prstGeom>
        </p:spPr>
        <p:txBody>
          <a:bodyPr vert="horz" wrap="square" lIns="91440" tIns="45720" rIns="91440" bIns="45720" rtlCol="0">
            <a:no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114000"/>
              </a:lnSpc>
              <a:spcBef>
                <a:spcPts val="600"/>
              </a:spcBef>
              <a:buFont typeface="Arial" panose="020B0604020202020204" pitchFamily="34" charset="0"/>
              <a:buChar char="•"/>
            </a:pPr>
            <a:r>
              <a:rPr lang="en-US" sz="1600"/>
              <a:t>We tested </a:t>
            </a:r>
            <a:r>
              <a:rPr lang="en-US" sz="1600" i="1"/>
              <a:t>‘It Sucks Being Sick’ </a:t>
            </a:r>
            <a:r>
              <a:rPr lang="en-US" sz="1600"/>
              <a:t>as one of our messages to get a steer on how our audience would react to a more humourous approach.</a:t>
            </a:r>
          </a:p>
          <a:p>
            <a:pPr marL="342900" indent="-342900">
              <a:lnSpc>
                <a:spcPct val="114000"/>
              </a:lnSpc>
              <a:spcBef>
                <a:spcPts val="600"/>
              </a:spcBef>
              <a:buFont typeface="Arial" panose="020B0604020202020204" pitchFamily="34" charset="0"/>
              <a:buChar char="•"/>
            </a:pPr>
            <a:r>
              <a:rPr lang="en-US" sz="1600"/>
              <a:t>Participants were comfortable with a humorous approach for Flu and vaccines generally.</a:t>
            </a:r>
          </a:p>
          <a:p>
            <a:pPr marL="342900" indent="-342900">
              <a:lnSpc>
                <a:spcPct val="114000"/>
              </a:lnSpc>
              <a:spcBef>
                <a:spcPts val="600"/>
              </a:spcBef>
              <a:buFont typeface="Arial" panose="020B0604020202020204" pitchFamily="34" charset="0"/>
              <a:buChar char="•"/>
            </a:pPr>
            <a:r>
              <a:rPr lang="en-US" sz="1600"/>
              <a:t>It resonated particularly well with a younger/general population audience – getting a positive reaction.</a:t>
            </a:r>
          </a:p>
          <a:p>
            <a:pPr marL="342900" indent="-342900">
              <a:lnSpc>
                <a:spcPct val="114000"/>
              </a:lnSpc>
              <a:spcBef>
                <a:spcPts val="600"/>
              </a:spcBef>
              <a:buFont typeface="Arial" panose="020B0604020202020204" pitchFamily="34" charset="0"/>
              <a:buChar char="•"/>
            </a:pPr>
            <a:r>
              <a:rPr lang="en-US" sz="1600" b="1" u="sng"/>
              <a:t>However</a:t>
            </a:r>
            <a:r>
              <a:rPr lang="en-US" sz="1600"/>
              <a:t>, COVID is still too raw emotionally for a humorous approach to be appropriate.</a:t>
            </a:r>
          </a:p>
          <a:p>
            <a:pPr marL="342900" indent="-342900">
              <a:lnSpc>
                <a:spcPct val="114000"/>
              </a:lnSpc>
              <a:spcBef>
                <a:spcPts val="600"/>
              </a:spcBef>
              <a:buFont typeface="Arial" panose="020B0604020202020204" pitchFamily="34" charset="0"/>
              <a:buChar char="•"/>
            </a:pPr>
            <a:r>
              <a:rPr lang="en-US" sz="1600"/>
              <a:t>This was particularly true for Māori who saw COVID as still being very serious and didn’t want the topic approached in an overly casual way.</a:t>
            </a:r>
            <a:br>
              <a:rPr lang="en-US" sz="1600"/>
            </a:br>
            <a:endParaRPr lang="en-US" sz="1600"/>
          </a:p>
        </p:txBody>
      </p:sp>
      <p:pic>
        <p:nvPicPr>
          <p:cNvPr id="5" name="Picture 2" descr="Safe limits - YouTube">
            <a:extLst>
              <a:ext uri="{FF2B5EF4-FFF2-40B4-BE49-F238E27FC236}">
                <a16:creationId xmlns:a16="http://schemas.microsoft.com/office/drawing/2014/main" id="{A98D4666-263C-400E-A542-5CB30212EE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221" r="19826"/>
          <a:stretch/>
        </p:blipFill>
        <p:spPr bwMode="auto">
          <a:xfrm>
            <a:off x="7355765" y="0"/>
            <a:ext cx="596834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2434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4BFA1-B541-1C7B-C8FC-F7B7DEC853E0}"/>
              </a:ext>
            </a:extLst>
          </p:cNvPr>
          <p:cNvSpPr>
            <a:spLocks noGrp="1"/>
          </p:cNvSpPr>
          <p:nvPr>
            <p:ph type="title"/>
          </p:nvPr>
        </p:nvSpPr>
        <p:spPr>
          <a:xfrm>
            <a:off x="824081" y="409406"/>
            <a:ext cx="8853621" cy="480131"/>
          </a:xfrm>
        </p:spPr>
        <p:txBody>
          <a:bodyPr/>
          <a:lstStyle/>
          <a:p>
            <a:r>
              <a:rPr lang="en-US">
                <a:solidFill>
                  <a:schemeClr val="tx2"/>
                </a:solidFill>
              </a:rPr>
              <a:t>Māori are more engaged with Māori channels</a:t>
            </a:r>
          </a:p>
        </p:txBody>
      </p:sp>
      <p:sp>
        <p:nvSpPr>
          <p:cNvPr id="3" name="Slide Number Placeholder 2">
            <a:extLst>
              <a:ext uri="{FF2B5EF4-FFF2-40B4-BE49-F238E27FC236}">
                <a16:creationId xmlns:a16="http://schemas.microsoft.com/office/drawing/2014/main" id="{A75B5288-6692-A9A7-A342-24FC1A1DDDAD}"/>
              </a:ext>
            </a:extLst>
          </p:cNvPr>
          <p:cNvSpPr>
            <a:spLocks noGrp="1"/>
          </p:cNvSpPr>
          <p:nvPr>
            <p:ph type="sldNum" sz="quarter" idx="11"/>
          </p:nvPr>
        </p:nvSpPr>
        <p:spPr/>
        <p:txBody>
          <a:bodyPr/>
          <a:lstStyle/>
          <a:p>
            <a:fld id="{F8EC06A5-B644-6E4E-9ED0-0289C5DD937B}" type="slidenum">
              <a:rPr lang="en-US" smtClean="0"/>
              <a:t>36</a:t>
            </a:fld>
            <a:endParaRPr lang="en-US"/>
          </a:p>
        </p:txBody>
      </p:sp>
      <p:graphicFrame>
        <p:nvGraphicFramePr>
          <p:cNvPr id="5" name="Chart 4">
            <a:extLst>
              <a:ext uri="{FF2B5EF4-FFF2-40B4-BE49-F238E27FC236}">
                <a16:creationId xmlns:a16="http://schemas.microsoft.com/office/drawing/2014/main" id="{2CA0754A-4F7B-DF20-21EF-6328610B0154}"/>
              </a:ext>
            </a:extLst>
          </p:cNvPr>
          <p:cNvGraphicFramePr/>
          <p:nvPr>
            <p:extLst>
              <p:ext uri="{D42A27DB-BD31-4B8C-83A1-F6EECF244321}">
                <p14:modId xmlns:p14="http://schemas.microsoft.com/office/powerpoint/2010/main" val="411298667"/>
              </p:ext>
            </p:extLst>
          </p:nvPr>
        </p:nvGraphicFramePr>
        <p:xfrm>
          <a:off x="1004459" y="1482531"/>
          <a:ext cx="4412043" cy="45246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8DC673E7-2F13-F867-8364-823C7F0D880C}"/>
              </a:ext>
            </a:extLst>
          </p:cNvPr>
          <p:cNvGraphicFramePr/>
          <p:nvPr>
            <p:extLst>
              <p:ext uri="{D42A27DB-BD31-4B8C-83A1-F6EECF244321}">
                <p14:modId xmlns:p14="http://schemas.microsoft.com/office/powerpoint/2010/main" val="44246655"/>
              </p:ext>
            </p:extLst>
          </p:nvPr>
        </p:nvGraphicFramePr>
        <p:xfrm>
          <a:off x="5986436" y="1482531"/>
          <a:ext cx="4321605" cy="452467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001A4B6C-547C-B422-D09C-C0EB4A6C4E4E}"/>
              </a:ext>
            </a:extLst>
          </p:cNvPr>
          <p:cNvSpPr txBox="1"/>
          <p:nvPr/>
        </p:nvSpPr>
        <p:spPr>
          <a:xfrm>
            <a:off x="-3522" y="6239593"/>
            <a:ext cx="8794242" cy="646331"/>
          </a:xfrm>
          <a:prstGeom prst="rect">
            <a:avLst/>
          </a:prstGeom>
          <a:noFill/>
        </p:spPr>
        <p:txBody>
          <a:bodyPr wrap="square">
            <a:spAutoFit/>
          </a:bodyPr>
          <a:lstStyle/>
          <a:p>
            <a:r>
              <a:rPr lang="en-US" sz="1200">
                <a:latin typeface="Arial" panose="020B0604020202020204" pitchFamily="34" charset="0"/>
                <a:cs typeface="Arial" panose="020B0604020202020204" pitchFamily="34" charset="0"/>
              </a:rPr>
              <a:t>Source: Booster Reframe August 2022</a:t>
            </a:r>
          </a:p>
          <a:p>
            <a:r>
              <a:rPr lang="en-US" sz="800"/>
              <a:t>Q. Where would you normally get information about COVID-19 boosters?</a:t>
            </a:r>
          </a:p>
          <a:p>
            <a:r>
              <a:rPr lang="en-US" sz="800"/>
              <a:t>Q. When it comes to talking about COVID-19 boosters, who are the types of people / groups you want to listen and talk to?</a:t>
            </a:r>
          </a:p>
          <a:p>
            <a:r>
              <a:rPr lang="en-US" sz="800"/>
              <a:t>Base: Māori n=52 </a:t>
            </a:r>
          </a:p>
        </p:txBody>
      </p:sp>
      <p:graphicFrame>
        <p:nvGraphicFramePr>
          <p:cNvPr id="11" name="Table 11">
            <a:extLst>
              <a:ext uri="{FF2B5EF4-FFF2-40B4-BE49-F238E27FC236}">
                <a16:creationId xmlns:a16="http://schemas.microsoft.com/office/drawing/2014/main" id="{EB4133E1-6263-DC65-8201-C042D84D8AC4}"/>
              </a:ext>
            </a:extLst>
          </p:cNvPr>
          <p:cNvGraphicFramePr>
            <a:graphicFrameLocks noGrp="1"/>
          </p:cNvGraphicFramePr>
          <p:nvPr/>
        </p:nvGraphicFramePr>
        <p:xfrm>
          <a:off x="5250892" y="1723087"/>
          <a:ext cx="715265" cy="4176276"/>
        </p:xfrm>
        <a:graphic>
          <a:graphicData uri="http://schemas.openxmlformats.org/drawingml/2006/table">
            <a:tbl>
              <a:tblPr firstRow="1" bandRow="1">
                <a:tableStyleId>{5C22544A-7EE6-4342-B048-85BDC9FD1C3A}</a:tableStyleId>
              </a:tblPr>
              <a:tblGrid>
                <a:gridCol w="715265">
                  <a:extLst>
                    <a:ext uri="{9D8B030D-6E8A-4147-A177-3AD203B41FA5}">
                      <a16:colId xmlns:a16="http://schemas.microsoft.com/office/drawing/2014/main" val="3366041561"/>
                    </a:ext>
                  </a:extLst>
                </a:gridCol>
              </a:tblGrid>
              <a:tr h="219804">
                <a:tc>
                  <a:txBody>
                    <a:bodyPr/>
                    <a:lstStyle/>
                    <a:p>
                      <a:pPr algn="ctr" fontAlgn="b"/>
                      <a:r>
                        <a:rPr lang="en-NZ" sz="900" b="0" i="0" u="none" strike="noStrike">
                          <a:solidFill>
                            <a:srgbClr val="000000"/>
                          </a:solidFill>
                          <a:effectLst/>
                          <a:latin typeface="Arial" panose="020B0604020202020204" pitchFamily="34" charset="0"/>
                        </a:rPr>
                        <a:t>+/- vs. total</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667511"/>
                  </a:ext>
                </a:extLst>
              </a:tr>
              <a:tr h="219804">
                <a:tc>
                  <a:txBody>
                    <a:bodyPr/>
                    <a:lstStyle/>
                    <a:p>
                      <a:pPr algn="ctr" fontAlgn="b"/>
                      <a:r>
                        <a:rPr lang="en-NZ" sz="800" b="0" i="0" u="none" strike="noStrike">
                          <a:solidFill>
                            <a:srgbClr val="000000"/>
                          </a:solidFill>
                          <a:effectLst/>
                          <a:latin typeface="Arial" panose="020B0604020202020204" pitchFamily="34" charset="0"/>
                        </a:rPr>
                        <a:t>+8</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390168"/>
                  </a:ext>
                </a:extLst>
              </a:tr>
              <a:tr h="219804">
                <a:tc>
                  <a:txBody>
                    <a:bodyPr/>
                    <a:lstStyle/>
                    <a:p>
                      <a:pPr algn="ctr" fontAlgn="b"/>
                      <a:r>
                        <a:rPr lang="en-NZ" sz="800" b="0" i="0" u="none" strike="noStrike">
                          <a:solidFill>
                            <a:srgbClr val="000000"/>
                          </a:solidFill>
                          <a:effectLst/>
                          <a:latin typeface="Arial" panose="020B0604020202020204" pitchFamily="34" charset="0"/>
                        </a:rPr>
                        <a:t>-4</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591830"/>
                  </a:ext>
                </a:extLst>
              </a:tr>
              <a:tr h="219804">
                <a:tc>
                  <a:txBody>
                    <a:bodyPr/>
                    <a:lstStyle/>
                    <a:p>
                      <a:pPr algn="ctr" fontAlgn="b"/>
                      <a:r>
                        <a:rPr lang="en-NZ" sz="800" b="0" i="0" u="none" strike="noStrike">
                          <a:solidFill>
                            <a:srgbClr val="000000"/>
                          </a:solidFill>
                          <a:effectLst/>
                          <a:latin typeface="Arial" panose="020B0604020202020204" pitchFamily="34" charset="0"/>
                        </a:rPr>
                        <a:t>+3</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6541106"/>
                  </a:ext>
                </a:extLst>
              </a:tr>
              <a:tr h="219804">
                <a:tc>
                  <a:txBody>
                    <a:bodyPr/>
                    <a:lstStyle/>
                    <a:p>
                      <a:pPr algn="ctr" fontAlgn="b"/>
                      <a:r>
                        <a:rPr lang="en-NZ" sz="800" b="0" i="0" u="none" strike="noStrike">
                          <a:solidFill>
                            <a:srgbClr val="000000"/>
                          </a:solidFill>
                          <a:effectLst/>
                          <a:latin typeface="Arial" panose="020B0604020202020204" pitchFamily="34" charset="0"/>
                        </a:rPr>
                        <a:t>+2</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0608487"/>
                  </a:ext>
                </a:extLst>
              </a:tr>
              <a:tr h="219804">
                <a:tc>
                  <a:txBody>
                    <a:bodyPr/>
                    <a:lstStyle/>
                    <a:p>
                      <a:pPr algn="ctr" fontAlgn="b"/>
                      <a:r>
                        <a:rPr lang="en-NZ" sz="800" b="0" i="0" u="none" strike="noStrike">
                          <a:solidFill>
                            <a:srgbClr val="000000"/>
                          </a:solidFill>
                          <a:effectLst/>
                          <a:latin typeface="Arial" panose="020B0604020202020204" pitchFamily="34" charset="0"/>
                        </a:rPr>
                        <a:t>+1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1692437"/>
                  </a:ext>
                </a:extLst>
              </a:tr>
              <a:tr h="219804">
                <a:tc>
                  <a:txBody>
                    <a:bodyPr/>
                    <a:lstStyle/>
                    <a:p>
                      <a:pPr algn="ctr" fontAlgn="b"/>
                      <a:r>
                        <a:rPr lang="en-NZ" sz="800" b="0" i="0" u="none" strike="noStrike">
                          <a:solidFill>
                            <a:srgbClr val="000000"/>
                          </a:solidFill>
                          <a:effectLst/>
                          <a:latin typeface="Arial" panose="020B0604020202020204" pitchFamily="34" charset="0"/>
                        </a:rPr>
                        <a:t>+1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3350083"/>
                  </a:ext>
                </a:extLst>
              </a:tr>
              <a:tr h="219804">
                <a:tc>
                  <a:txBody>
                    <a:bodyPr/>
                    <a:lstStyle/>
                    <a:p>
                      <a:pPr algn="ctr" fontAlgn="b"/>
                      <a:r>
                        <a:rPr lang="en-NZ" sz="800" b="0" i="0" u="none" strike="noStrike">
                          <a:solidFill>
                            <a:srgbClr val="000000"/>
                          </a:solidFill>
                          <a:effectLst/>
                          <a:latin typeface="Arial" panose="020B0604020202020204" pitchFamily="34" charset="0"/>
                        </a:rPr>
                        <a:t>-5</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5243074"/>
                  </a:ext>
                </a:extLst>
              </a:tr>
              <a:tr h="219804">
                <a:tc>
                  <a:txBody>
                    <a:bodyPr/>
                    <a:lstStyle/>
                    <a:p>
                      <a:pPr algn="ctr" fontAlgn="b"/>
                      <a:r>
                        <a:rPr lang="en-NZ" sz="800" b="0" i="0" u="none" strike="noStrike">
                          <a:solidFill>
                            <a:srgbClr val="FF0000"/>
                          </a:solidFill>
                          <a:effectLst/>
                          <a:latin typeface="Arial" panose="020B0604020202020204" pitchFamily="34" charset="0"/>
                        </a:rPr>
                        <a:t>-15</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0250942"/>
                  </a:ext>
                </a:extLst>
              </a:tr>
              <a:tr h="219804">
                <a:tc>
                  <a:txBody>
                    <a:bodyPr/>
                    <a:lstStyle/>
                    <a:p>
                      <a:pPr algn="ctr" fontAlgn="b"/>
                      <a:r>
                        <a:rPr lang="en-NZ" sz="800" b="0" i="0" u="none" strike="noStrike">
                          <a:solidFill>
                            <a:srgbClr val="00B050"/>
                          </a:solidFill>
                          <a:effectLst/>
                          <a:latin typeface="Arial" panose="020B0604020202020204" pitchFamily="34" charset="0"/>
                        </a:rPr>
                        <a:t>+12</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2606779"/>
                  </a:ext>
                </a:extLst>
              </a:tr>
              <a:tr h="219804">
                <a:tc>
                  <a:txBody>
                    <a:bodyPr/>
                    <a:lstStyle/>
                    <a:p>
                      <a:pPr algn="ctr" fontAlgn="b"/>
                      <a:r>
                        <a:rPr lang="en-NZ" sz="800" b="0" i="0" u="none" strike="noStrike">
                          <a:solidFill>
                            <a:srgbClr val="00B050"/>
                          </a:solidFill>
                          <a:effectLst/>
                          <a:latin typeface="Arial" panose="020B0604020202020204" pitchFamily="34" charset="0"/>
                        </a:rPr>
                        <a:t>+9</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789985"/>
                  </a:ext>
                </a:extLst>
              </a:tr>
              <a:tr h="219804">
                <a:tc>
                  <a:txBody>
                    <a:bodyPr/>
                    <a:lstStyle/>
                    <a:p>
                      <a:pPr algn="ctr" fontAlgn="b"/>
                      <a:r>
                        <a:rPr lang="en-NZ" sz="800" b="0" i="0" u="none" strike="noStrike">
                          <a:solidFill>
                            <a:srgbClr val="000000"/>
                          </a:solidFill>
                          <a:effectLst/>
                          <a:latin typeface="Arial" panose="020B0604020202020204" pitchFamily="34" charset="0"/>
                        </a:rPr>
                        <a:t>+3</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5871747"/>
                  </a:ext>
                </a:extLst>
              </a:tr>
              <a:tr h="219804">
                <a:tc>
                  <a:txBody>
                    <a:bodyPr/>
                    <a:lstStyle/>
                    <a:p>
                      <a:pPr algn="ctr" fontAlgn="b"/>
                      <a:r>
                        <a:rPr lang="en-NZ" sz="800" b="0" i="0" u="none" strike="noStrike">
                          <a:solidFill>
                            <a:schemeClr val="tx1"/>
                          </a:solidFill>
                          <a:effectLst/>
                          <a:latin typeface="Arial" panose="020B0604020202020204" pitchFamily="34" charset="0"/>
                        </a:rPr>
                        <a:t>-3</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976668"/>
                  </a:ext>
                </a:extLst>
              </a:tr>
              <a:tr h="219804">
                <a:tc>
                  <a:txBody>
                    <a:bodyPr/>
                    <a:lstStyle/>
                    <a:p>
                      <a:pPr algn="ctr" fontAlgn="b"/>
                      <a:r>
                        <a:rPr lang="en-NZ" sz="800" b="0" i="0" u="none" strike="noStrike">
                          <a:solidFill>
                            <a:srgbClr val="00B050"/>
                          </a:solidFill>
                          <a:effectLst/>
                          <a:latin typeface="Arial" panose="020B0604020202020204" pitchFamily="34" charset="0"/>
                        </a:rPr>
                        <a:t>+9</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4929524"/>
                  </a:ext>
                </a:extLst>
              </a:tr>
              <a:tr h="219804">
                <a:tc>
                  <a:txBody>
                    <a:bodyPr/>
                    <a:lstStyle/>
                    <a:p>
                      <a:pPr algn="ctr" fontAlgn="b"/>
                      <a:r>
                        <a:rPr lang="en-NZ" sz="800" b="0" i="0" u="none" strike="noStrike">
                          <a:solidFill>
                            <a:srgbClr val="000000"/>
                          </a:solidFill>
                          <a:effectLst/>
                          <a:latin typeface="Arial" panose="020B0604020202020204" pitchFamily="34" charset="0"/>
                        </a:rPr>
                        <a:t>-3</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9905514"/>
                  </a:ext>
                </a:extLst>
              </a:tr>
              <a:tr h="219804">
                <a:tc>
                  <a:txBody>
                    <a:bodyPr/>
                    <a:lstStyle/>
                    <a:p>
                      <a:pPr algn="ctr" fontAlgn="b"/>
                      <a:r>
                        <a:rPr lang="en-NZ" sz="800" b="0" i="0" u="none" strike="noStrike">
                          <a:solidFill>
                            <a:srgbClr val="000000"/>
                          </a:solidFill>
                          <a:effectLst/>
                          <a:latin typeface="Arial" panose="020B0604020202020204" pitchFamily="34" charset="0"/>
                        </a:rPr>
                        <a:t>+1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0725847"/>
                  </a:ext>
                </a:extLst>
              </a:tr>
              <a:tr h="219804">
                <a:tc>
                  <a:txBody>
                    <a:bodyPr/>
                    <a:lstStyle/>
                    <a:p>
                      <a:pPr algn="ctr" fontAlgn="b"/>
                      <a:r>
                        <a:rPr lang="en-NZ" sz="800" b="0" i="0" u="none" strike="noStrike">
                          <a:solidFill>
                            <a:srgbClr val="000000"/>
                          </a:solidFill>
                          <a:effectLst/>
                          <a:latin typeface="Arial" panose="020B0604020202020204" pitchFamily="34" charset="0"/>
                        </a:rPr>
                        <a:t>-1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8424136"/>
                  </a:ext>
                </a:extLst>
              </a:tr>
              <a:tr h="219804">
                <a:tc>
                  <a:txBody>
                    <a:bodyPr/>
                    <a:lstStyle/>
                    <a:p>
                      <a:pPr algn="ctr" fontAlgn="b"/>
                      <a:r>
                        <a:rPr lang="en-NZ" sz="800" b="0" i="0" u="none" strike="noStrike">
                          <a:solidFill>
                            <a:srgbClr val="000000"/>
                          </a:solidFill>
                          <a:effectLst/>
                          <a:latin typeface="Arial" panose="020B0604020202020204" pitchFamily="34" charset="0"/>
                        </a:rPr>
                        <a:t>-1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8140538"/>
                  </a:ext>
                </a:extLst>
              </a:tr>
              <a:tr h="219804">
                <a:tc>
                  <a:txBody>
                    <a:bodyPr/>
                    <a:lstStyle/>
                    <a:p>
                      <a:pPr algn="ctr" fontAlgn="b"/>
                      <a:r>
                        <a:rPr lang="en-NZ" sz="800" b="0" i="0" u="none" strike="noStrike">
                          <a:solidFill>
                            <a:srgbClr val="000000"/>
                          </a:solidFill>
                          <a:effectLst/>
                          <a:latin typeface="Arial" panose="020B0604020202020204" pitchFamily="34" charset="0"/>
                        </a:rPr>
                        <a:t>-3</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6999260"/>
                  </a:ext>
                </a:extLst>
              </a:tr>
            </a:tbl>
          </a:graphicData>
        </a:graphic>
      </p:graphicFrame>
      <p:sp>
        <p:nvSpPr>
          <p:cNvPr id="15" name="Triangle 14">
            <a:extLst>
              <a:ext uri="{FF2B5EF4-FFF2-40B4-BE49-F238E27FC236}">
                <a16:creationId xmlns:a16="http://schemas.microsoft.com/office/drawing/2014/main" id="{E931AD5B-E2C5-F847-CE04-8DDA0E4FF203}"/>
              </a:ext>
            </a:extLst>
          </p:cNvPr>
          <p:cNvSpPr/>
          <p:nvPr/>
        </p:nvSpPr>
        <p:spPr>
          <a:xfrm>
            <a:off x="5800547" y="3978346"/>
            <a:ext cx="159623" cy="114016"/>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A8A4607A-F3BC-1DE4-ED2B-F5BC3372ED11}"/>
              </a:ext>
            </a:extLst>
          </p:cNvPr>
          <p:cNvSpPr/>
          <p:nvPr/>
        </p:nvSpPr>
        <p:spPr>
          <a:xfrm>
            <a:off x="5800548" y="3736928"/>
            <a:ext cx="159623" cy="114016"/>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6FCD9CC5-9E1F-2F35-72C2-2542C8B3D611}"/>
              </a:ext>
            </a:extLst>
          </p:cNvPr>
          <p:cNvSpPr/>
          <p:nvPr/>
        </p:nvSpPr>
        <p:spPr>
          <a:xfrm rot="10800000">
            <a:off x="5800548" y="3524099"/>
            <a:ext cx="159624" cy="11401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21DE3B9A-7593-9227-D6C7-DC7B90E4B264}"/>
              </a:ext>
            </a:extLst>
          </p:cNvPr>
          <p:cNvSpPr/>
          <p:nvPr/>
        </p:nvSpPr>
        <p:spPr>
          <a:xfrm>
            <a:off x="5775814" y="4627283"/>
            <a:ext cx="159623" cy="114016"/>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1">
            <a:extLst>
              <a:ext uri="{FF2B5EF4-FFF2-40B4-BE49-F238E27FC236}">
                <a16:creationId xmlns:a16="http://schemas.microsoft.com/office/drawing/2014/main" id="{03C9D6E7-DDDB-0730-BB99-6840C2917756}"/>
              </a:ext>
            </a:extLst>
          </p:cNvPr>
          <p:cNvGraphicFramePr>
            <a:graphicFrameLocks noGrp="1"/>
          </p:cNvGraphicFramePr>
          <p:nvPr/>
        </p:nvGraphicFramePr>
        <p:xfrm>
          <a:off x="10099930" y="1683759"/>
          <a:ext cx="1087612" cy="4176270"/>
        </p:xfrm>
        <a:graphic>
          <a:graphicData uri="http://schemas.openxmlformats.org/drawingml/2006/table">
            <a:tbl>
              <a:tblPr firstRow="1" bandRow="1">
                <a:tableStyleId>{5C22544A-7EE6-4342-B048-85BDC9FD1C3A}</a:tableStyleId>
              </a:tblPr>
              <a:tblGrid>
                <a:gridCol w="1087612">
                  <a:extLst>
                    <a:ext uri="{9D8B030D-6E8A-4147-A177-3AD203B41FA5}">
                      <a16:colId xmlns:a16="http://schemas.microsoft.com/office/drawing/2014/main" val="3366041561"/>
                    </a:ext>
                  </a:extLst>
                </a:gridCol>
              </a:tblGrid>
              <a:tr h="298305">
                <a:tc>
                  <a:txBody>
                    <a:bodyPr/>
                    <a:lstStyle/>
                    <a:p>
                      <a:pPr algn="ctr" fontAlgn="b"/>
                      <a:r>
                        <a:rPr lang="en-NZ" sz="800" b="0" i="0" u="none" strike="noStrike">
                          <a:solidFill>
                            <a:srgbClr val="000000"/>
                          </a:solidFill>
                          <a:effectLst/>
                          <a:latin typeface="Arial" panose="020B0604020202020204" pitchFamily="34" charset="0"/>
                        </a:rPr>
                        <a:t>+/- vs. total</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244612"/>
                  </a:ext>
                </a:extLst>
              </a:tr>
              <a:tr h="298305">
                <a:tc>
                  <a:txBody>
                    <a:bodyPr/>
                    <a:lstStyle/>
                    <a:p>
                      <a:pPr algn="ctr" fontAlgn="b"/>
                      <a:r>
                        <a:rPr lang="en-NZ" sz="800" b="0" i="0" u="none" strike="noStrike">
                          <a:solidFill>
                            <a:srgbClr val="000000"/>
                          </a:solidFill>
                          <a:effectLst/>
                          <a:latin typeface="Arial" panose="020B0604020202020204" pitchFamily="34" charset="0"/>
                        </a:rPr>
                        <a:t>+1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390168"/>
                  </a:ext>
                </a:extLst>
              </a:tr>
              <a:tr h="298305">
                <a:tc>
                  <a:txBody>
                    <a:bodyPr/>
                    <a:lstStyle/>
                    <a:p>
                      <a:pPr algn="ctr" fontAlgn="b"/>
                      <a:r>
                        <a:rPr lang="en-NZ" sz="800" b="0" i="0" u="none" strike="noStrike">
                          <a:solidFill>
                            <a:srgbClr val="000000"/>
                          </a:solidFill>
                          <a:effectLst/>
                          <a:latin typeface="Arial" panose="020B0604020202020204" pitchFamily="34" charset="0"/>
                        </a:rPr>
                        <a:t>-1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591830"/>
                  </a:ext>
                </a:extLst>
              </a:tr>
              <a:tr h="298305">
                <a:tc>
                  <a:txBody>
                    <a:bodyPr/>
                    <a:lstStyle/>
                    <a:p>
                      <a:pPr algn="ctr" fontAlgn="b"/>
                      <a:r>
                        <a:rPr lang="en-NZ" sz="800" b="0" i="0" u="none" strike="noStrike">
                          <a:solidFill>
                            <a:srgbClr val="000000"/>
                          </a:solidFill>
                          <a:effectLst/>
                          <a:latin typeface="Arial" panose="020B0604020202020204" pitchFamily="34" charset="0"/>
                        </a:rPr>
                        <a:t>-2</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6541106"/>
                  </a:ext>
                </a:extLst>
              </a:tr>
              <a:tr h="298305">
                <a:tc>
                  <a:txBody>
                    <a:bodyPr/>
                    <a:lstStyle/>
                    <a:p>
                      <a:pPr algn="ctr" fontAlgn="b"/>
                      <a:r>
                        <a:rPr lang="en-NZ" sz="800" b="0" i="0" u="none" strike="noStrike">
                          <a:solidFill>
                            <a:srgbClr val="000000"/>
                          </a:solidFill>
                          <a:effectLst/>
                          <a:latin typeface="Arial" panose="020B0604020202020204" pitchFamily="34" charset="0"/>
                        </a:rPr>
                        <a:t>+6</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0608487"/>
                  </a:ext>
                </a:extLst>
              </a:tr>
              <a:tr h="298305">
                <a:tc>
                  <a:txBody>
                    <a:bodyPr/>
                    <a:lstStyle/>
                    <a:p>
                      <a:pPr algn="ctr" fontAlgn="b"/>
                      <a:r>
                        <a:rPr lang="en-NZ" sz="800" b="0" i="0" u="none" strike="noStrike">
                          <a:solidFill>
                            <a:srgbClr val="000000"/>
                          </a:solidFill>
                          <a:effectLst/>
                          <a:latin typeface="Arial" panose="020B0604020202020204" pitchFamily="34" charset="0"/>
                        </a:rPr>
                        <a:t>+3</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1692437"/>
                  </a:ext>
                </a:extLst>
              </a:tr>
              <a:tr h="298305">
                <a:tc>
                  <a:txBody>
                    <a:bodyPr/>
                    <a:lstStyle/>
                    <a:p>
                      <a:pPr algn="ctr" fontAlgn="b"/>
                      <a:r>
                        <a:rPr lang="en-NZ" sz="800" b="0" i="0" u="none" strike="noStrike">
                          <a:solidFill>
                            <a:srgbClr val="000000"/>
                          </a:solidFill>
                          <a:effectLst/>
                          <a:latin typeface="Arial" panose="020B0604020202020204" pitchFamily="34" charset="0"/>
                        </a:rPr>
                        <a:t>+2</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3350083"/>
                  </a:ext>
                </a:extLst>
              </a:tr>
              <a:tr h="298305">
                <a:tc>
                  <a:txBody>
                    <a:bodyPr/>
                    <a:lstStyle/>
                    <a:p>
                      <a:pPr algn="ctr" fontAlgn="b"/>
                      <a:r>
                        <a:rPr lang="en-NZ" sz="800" b="0" i="0" u="none" strike="noStrike">
                          <a:solidFill>
                            <a:srgbClr val="00B050"/>
                          </a:solidFill>
                          <a:effectLst/>
                          <a:latin typeface="Arial" panose="020B0604020202020204" pitchFamily="34" charset="0"/>
                        </a:rPr>
                        <a:t>+9</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5243074"/>
                  </a:ext>
                </a:extLst>
              </a:tr>
              <a:tr h="298305">
                <a:tc>
                  <a:txBody>
                    <a:bodyPr/>
                    <a:lstStyle/>
                    <a:p>
                      <a:pPr algn="ctr" fontAlgn="b"/>
                      <a:r>
                        <a:rPr lang="en-NZ" sz="800" b="0" i="0" u="none" strike="noStrike">
                          <a:solidFill>
                            <a:srgbClr val="000000"/>
                          </a:solidFill>
                          <a:effectLst/>
                          <a:latin typeface="Arial" panose="020B0604020202020204" pitchFamily="34" charset="0"/>
                        </a:rPr>
                        <a:t>+4</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0250942"/>
                  </a:ext>
                </a:extLst>
              </a:tr>
              <a:tr h="298305">
                <a:tc>
                  <a:txBody>
                    <a:bodyPr/>
                    <a:lstStyle/>
                    <a:p>
                      <a:pPr algn="ctr" fontAlgn="b"/>
                      <a:r>
                        <a:rPr lang="en-NZ" sz="800" b="0" i="0" u="none" strike="noStrike">
                          <a:solidFill>
                            <a:srgbClr val="000000"/>
                          </a:solidFill>
                          <a:effectLst/>
                          <a:latin typeface="Arial" panose="020B0604020202020204" pitchFamily="34" charset="0"/>
                        </a:rPr>
                        <a:t>-2</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2606779"/>
                  </a:ext>
                </a:extLst>
              </a:tr>
              <a:tr h="298305">
                <a:tc>
                  <a:txBody>
                    <a:bodyPr/>
                    <a:lstStyle/>
                    <a:p>
                      <a:pPr algn="ctr" fontAlgn="b"/>
                      <a:r>
                        <a:rPr lang="en-NZ" sz="800" b="0" i="0" u="none" strike="noStrike">
                          <a:solidFill>
                            <a:srgbClr val="000000"/>
                          </a:solidFill>
                          <a:effectLst/>
                          <a:latin typeface="Arial" panose="020B0604020202020204" pitchFamily="34" charset="0"/>
                        </a:rPr>
                        <a:t>+2</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789985"/>
                  </a:ext>
                </a:extLst>
              </a:tr>
              <a:tr h="298305">
                <a:tc>
                  <a:txBody>
                    <a:bodyPr/>
                    <a:lstStyle/>
                    <a:p>
                      <a:pPr algn="ctr" fontAlgn="b"/>
                      <a:r>
                        <a:rPr lang="en-NZ" sz="800" b="0" i="0" u="none" strike="noStrike">
                          <a:solidFill>
                            <a:srgbClr val="000000"/>
                          </a:solidFill>
                          <a:effectLst/>
                          <a:latin typeface="Arial" panose="020B0604020202020204" pitchFamily="34" charset="0"/>
                        </a:rPr>
                        <a:t>-1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5871747"/>
                  </a:ext>
                </a:extLst>
              </a:tr>
              <a:tr h="298305">
                <a:tc>
                  <a:txBody>
                    <a:bodyPr/>
                    <a:lstStyle/>
                    <a:p>
                      <a:pPr algn="ctr" fontAlgn="b"/>
                      <a:r>
                        <a:rPr lang="en-NZ" sz="800" b="0" i="0" u="none" strike="noStrike">
                          <a:solidFill>
                            <a:srgbClr val="000000"/>
                          </a:solidFill>
                          <a:effectLst/>
                          <a:latin typeface="Arial" panose="020B0604020202020204" pitchFamily="34" charset="0"/>
                        </a:rPr>
                        <a:t>+1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976668"/>
                  </a:ext>
                </a:extLst>
              </a:tr>
              <a:tr h="298305">
                <a:tc>
                  <a:txBody>
                    <a:bodyPr/>
                    <a:lstStyle/>
                    <a:p>
                      <a:pPr algn="ctr" fontAlgn="b"/>
                      <a:r>
                        <a:rPr lang="en-NZ" sz="800" b="0" i="0" u="none" strike="noStrike">
                          <a:solidFill>
                            <a:srgbClr val="000000"/>
                          </a:solidFill>
                          <a:effectLst/>
                          <a:latin typeface="Arial" panose="020B0604020202020204" pitchFamily="34" charset="0"/>
                        </a:rPr>
                        <a:t>-1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4929524"/>
                  </a:ext>
                </a:extLst>
              </a:tr>
            </a:tbl>
          </a:graphicData>
        </a:graphic>
      </p:graphicFrame>
      <p:sp>
        <p:nvSpPr>
          <p:cNvPr id="37" name="Triangle 36">
            <a:extLst>
              <a:ext uri="{FF2B5EF4-FFF2-40B4-BE49-F238E27FC236}">
                <a16:creationId xmlns:a16="http://schemas.microsoft.com/office/drawing/2014/main" id="{B5E4DF97-1254-38A0-BEFE-D8A8BDC2B4BB}"/>
              </a:ext>
            </a:extLst>
          </p:cNvPr>
          <p:cNvSpPr/>
          <p:nvPr/>
        </p:nvSpPr>
        <p:spPr>
          <a:xfrm>
            <a:off x="10767822" y="3849942"/>
            <a:ext cx="192024" cy="13716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0B5136D6-4AB2-FFE6-4C81-CAB572540BF4}"/>
              </a:ext>
            </a:extLst>
          </p:cNvPr>
          <p:cNvGrpSpPr/>
          <p:nvPr/>
        </p:nvGrpSpPr>
        <p:grpSpPr>
          <a:xfrm>
            <a:off x="8888648" y="6431836"/>
            <a:ext cx="2395413" cy="215444"/>
            <a:chOff x="7737515" y="6377547"/>
            <a:chExt cx="2395413" cy="215444"/>
          </a:xfrm>
        </p:grpSpPr>
        <p:sp>
          <p:nvSpPr>
            <p:cNvPr id="39" name="Triangle 38">
              <a:extLst>
                <a:ext uri="{FF2B5EF4-FFF2-40B4-BE49-F238E27FC236}">
                  <a16:creationId xmlns:a16="http://schemas.microsoft.com/office/drawing/2014/main" id="{14F26295-89D9-197D-14D9-90FBE3609E47}"/>
                </a:ext>
              </a:extLst>
            </p:cNvPr>
            <p:cNvSpPr/>
            <p:nvPr/>
          </p:nvSpPr>
          <p:spPr>
            <a:xfrm>
              <a:off x="7737515" y="6420676"/>
              <a:ext cx="139699" cy="118882"/>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a:extLst>
                <a:ext uri="{FF2B5EF4-FFF2-40B4-BE49-F238E27FC236}">
                  <a16:creationId xmlns:a16="http://schemas.microsoft.com/office/drawing/2014/main" id="{8BAA2FBC-9A1D-3D32-6483-1832DB85392B}"/>
                </a:ext>
              </a:extLst>
            </p:cNvPr>
            <p:cNvSpPr/>
            <p:nvPr/>
          </p:nvSpPr>
          <p:spPr>
            <a:xfrm rot="10800000">
              <a:off x="7842007" y="6429065"/>
              <a:ext cx="139699" cy="11888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4">
              <a:extLst>
                <a:ext uri="{FF2B5EF4-FFF2-40B4-BE49-F238E27FC236}">
                  <a16:creationId xmlns:a16="http://schemas.microsoft.com/office/drawing/2014/main" id="{E07EA0B2-7A03-8423-715F-5CB624519C12}"/>
                </a:ext>
              </a:extLst>
            </p:cNvPr>
            <p:cNvSpPr txBox="1">
              <a:spLocks/>
            </p:cNvSpPr>
            <p:nvPr/>
          </p:nvSpPr>
          <p:spPr>
            <a:xfrm>
              <a:off x="7935134" y="6377547"/>
              <a:ext cx="2197794" cy="215444"/>
            </a:xfrm>
            <a:prstGeom prst="rect">
              <a:avLst/>
            </a:prstGeom>
          </p:spPr>
          <p:txBody>
            <a:bodyPr vert="horz" wrap="square" lIns="91440" tIns="45720" rIns="91440" bIns="45720" numCol="1" rtlCol="0">
              <a:sp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800">
                  <a:latin typeface="Arial" panose="020B0604020202020204" pitchFamily="34" charset="0"/>
                  <a:cs typeface="Arial" panose="020B0604020202020204" pitchFamily="34" charset="0"/>
                </a:rPr>
                <a:t>Significantly higher/lower than total sample</a:t>
              </a:r>
              <a:endParaRPr lang="en-US" sz="800">
                <a:cs typeface="Arial" panose="020B0604020202020204" pitchFamily="34" charset="0"/>
              </a:endParaRPr>
            </a:p>
          </p:txBody>
        </p:sp>
      </p:grpSp>
      <p:sp>
        <p:nvSpPr>
          <p:cNvPr id="7" name="TextBox 6">
            <a:extLst>
              <a:ext uri="{FF2B5EF4-FFF2-40B4-BE49-F238E27FC236}">
                <a16:creationId xmlns:a16="http://schemas.microsoft.com/office/drawing/2014/main" id="{2FD1515B-C019-4777-A5B6-5241485EC1EB}"/>
              </a:ext>
            </a:extLst>
          </p:cNvPr>
          <p:cNvSpPr txBox="1"/>
          <p:nvPr/>
        </p:nvSpPr>
        <p:spPr>
          <a:xfrm>
            <a:off x="10293907" y="0"/>
            <a:ext cx="1887478" cy="369332"/>
          </a:xfrm>
          <a:prstGeom prst="rect">
            <a:avLst/>
          </a:prstGeom>
          <a:solidFill>
            <a:schemeClr val="tx1"/>
          </a:solidFill>
        </p:spPr>
        <p:txBody>
          <a:bodyPr wrap="square" rtlCol="0">
            <a:spAutoFit/>
          </a:bodyPr>
          <a:lstStyle/>
          <a:p>
            <a:r>
              <a:rPr lang="en-NZ">
                <a:solidFill>
                  <a:schemeClr val="bg1"/>
                </a:solidFill>
              </a:rPr>
              <a:t>Māori re COVID</a:t>
            </a:r>
          </a:p>
        </p:txBody>
      </p:sp>
    </p:spTree>
    <p:extLst>
      <p:ext uri="{BB962C8B-B14F-4D97-AF65-F5344CB8AC3E}">
        <p14:creationId xmlns:p14="http://schemas.microsoft.com/office/powerpoint/2010/main" val="972853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5B5288-6692-A9A7-A342-24FC1A1DDDAD}"/>
              </a:ext>
            </a:extLst>
          </p:cNvPr>
          <p:cNvSpPr>
            <a:spLocks noGrp="1"/>
          </p:cNvSpPr>
          <p:nvPr>
            <p:ph type="sldNum" sz="quarter" idx="11"/>
          </p:nvPr>
        </p:nvSpPr>
        <p:spPr/>
        <p:txBody>
          <a:bodyPr/>
          <a:lstStyle/>
          <a:p>
            <a:fld id="{F8EC06A5-B644-6E4E-9ED0-0289C5DD937B}" type="slidenum">
              <a:rPr lang="en-US" smtClean="0"/>
              <a:t>37</a:t>
            </a:fld>
            <a:endParaRPr lang="en-US"/>
          </a:p>
        </p:txBody>
      </p:sp>
      <p:graphicFrame>
        <p:nvGraphicFramePr>
          <p:cNvPr id="5" name="Chart 4">
            <a:extLst>
              <a:ext uri="{FF2B5EF4-FFF2-40B4-BE49-F238E27FC236}">
                <a16:creationId xmlns:a16="http://schemas.microsoft.com/office/drawing/2014/main" id="{2CA0754A-4F7B-DF20-21EF-6328610B0154}"/>
              </a:ext>
            </a:extLst>
          </p:cNvPr>
          <p:cNvGraphicFramePr/>
          <p:nvPr>
            <p:extLst>
              <p:ext uri="{D42A27DB-BD31-4B8C-83A1-F6EECF244321}">
                <p14:modId xmlns:p14="http://schemas.microsoft.com/office/powerpoint/2010/main" val="2836234836"/>
              </p:ext>
            </p:extLst>
          </p:nvPr>
        </p:nvGraphicFramePr>
        <p:xfrm>
          <a:off x="605425" y="1482531"/>
          <a:ext cx="4845196" cy="45246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8DC673E7-2F13-F867-8364-823C7F0D880C}"/>
              </a:ext>
            </a:extLst>
          </p:cNvPr>
          <p:cNvGraphicFramePr/>
          <p:nvPr>
            <p:extLst>
              <p:ext uri="{D42A27DB-BD31-4B8C-83A1-F6EECF244321}">
                <p14:modId xmlns:p14="http://schemas.microsoft.com/office/powerpoint/2010/main" val="1915393438"/>
              </p:ext>
            </p:extLst>
          </p:nvPr>
        </p:nvGraphicFramePr>
        <p:xfrm>
          <a:off x="5986436" y="1482531"/>
          <a:ext cx="5600139" cy="452467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001A4B6C-547C-B422-D09C-C0EB4A6C4E4E}"/>
              </a:ext>
            </a:extLst>
          </p:cNvPr>
          <p:cNvSpPr txBox="1"/>
          <p:nvPr/>
        </p:nvSpPr>
        <p:spPr>
          <a:xfrm>
            <a:off x="-3522" y="6239593"/>
            <a:ext cx="8794242" cy="646331"/>
          </a:xfrm>
          <a:prstGeom prst="rect">
            <a:avLst/>
          </a:prstGeom>
          <a:noFill/>
        </p:spPr>
        <p:txBody>
          <a:bodyPr wrap="square">
            <a:spAutoFit/>
          </a:bodyPr>
          <a:lstStyle/>
          <a:p>
            <a:r>
              <a:rPr lang="en-US" sz="1200">
                <a:latin typeface="Arial" panose="020B0604020202020204" pitchFamily="34" charset="0"/>
                <a:cs typeface="Arial" panose="020B0604020202020204" pitchFamily="34" charset="0"/>
              </a:rPr>
              <a:t>Source: Booster Reframe August 2022</a:t>
            </a:r>
          </a:p>
          <a:p>
            <a:r>
              <a:rPr lang="en-US" sz="800"/>
              <a:t>Q. Where would you normally get information about COVID-19 boosters?</a:t>
            </a:r>
          </a:p>
          <a:p>
            <a:r>
              <a:rPr lang="en-US" sz="800"/>
              <a:t>Q. When it comes to talking about COVID-19 boosters, who are the types of people / groups you want to listen and talk to?</a:t>
            </a:r>
          </a:p>
          <a:p>
            <a:r>
              <a:rPr lang="en-US" sz="800"/>
              <a:t>Base: Pacific n=29 </a:t>
            </a:r>
          </a:p>
        </p:txBody>
      </p:sp>
      <p:grpSp>
        <p:nvGrpSpPr>
          <p:cNvPr id="38" name="Group 37">
            <a:extLst>
              <a:ext uri="{FF2B5EF4-FFF2-40B4-BE49-F238E27FC236}">
                <a16:creationId xmlns:a16="http://schemas.microsoft.com/office/drawing/2014/main" id="{0B5136D6-4AB2-FFE6-4C81-CAB572540BF4}"/>
              </a:ext>
            </a:extLst>
          </p:cNvPr>
          <p:cNvGrpSpPr/>
          <p:nvPr/>
        </p:nvGrpSpPr>
        <p:grpSpPr>
          <a:xfrm>
            <a:off x="8888648" y="6431836"/>
            <a:ext cx="2395413" cy="215444"/>
            <a:chOff x="7737515" y="6377547"/>
            <a:chExt cx="2395413" cy="215444"/>
          </a:xfrm>
        </p:grpSpPr>
        <p:sp>
          <p:nvSpPr>
            <p:cNvPr id="39" name="Triangle 38">
              <a:extLst>
                <a:ext uri="{FF2B5EF4-FFF2-40B4-BE49-F238E27FC236}">
                  <a16:creationId xmlns:a16="http://schemas.microsoft.com/office/drawing/2014/main" id="{14F26295-89D9-197D-14D9-90FBE3609E47}"/>
                </a:ext>
              </a:extLst>
            </p:cNvPr>
            <p:cNvSpPr/>
            <p:nvPr/>
          </p:nvSpPr>
          <p:spPr>
            <a:xfrm>
              <a:off x="7737515" y="6420676"/>
              <a:ext cx="139699" cy="118882"/>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a:extLst>
                <a:ext uri="{FF2B5EF4-FFF2-40B4-BE49-F238E27FC236}">
                  <a16:creationId xmlns:a16="http://schemas.microsoft.com/office/drawing/2014/main" id="{8BAA2FBC-9A1D-3D32-6483-1832DB85392B}"/>
                </a:ext>
              </a:extLst>
            </p:cNvPr>
            <p:cNvSpPr/>
            <p:nvPr/>
          </p:nvSpPr>
          <p:spPr>
            <a:xfrm rot="10800000">
              <a:off x="7842007" y="6429065"/>
              <a:ext cx="139699" cy="11888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4">
              <a:extLst>
                <a:ext uri="{FF2B5EF4-FFF2-40B4-BE49-F238E27FC236}">
                  <a16:creationId xmlns:a16="http://schemas.microsoft.com/office/drawing/2014/main" id="{E07EA0B2-7A03-8423-715F-5CB624519C12}"/>
                </a:ext>
              </a:extLst>
            </p:cNvPr>
            <p:cNvSpPr txBox="1">
              <a:spLocks/>
            </p:cNvSpPr>
            <p:nvPr/>
          </p:nvSpPr>
          <p:spPr>
            <a:xfrm>
              <a:off x="7935134" y="6377547"/>
              <a:ext cx="2197794" cy="215444"/>
            </a:xfrm>
            <a:prstGeom prst="rect">
              <a:avLst/>
            </a:prstGeom>
          </p:spPr>
          <p:txBody>
            <a:bodyPr vert="horz" wrap="square" lIns="91440" tIns="45720" rIns="91440" bIns="45720" numCol="1" rtlCol="0">
              <a:sp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800">
                  <a:latin typeface="Arial" panose="020B0604020202020204" pitchFamily="34" charset="0"/>
                  <a:cs typeface="Arial" panose="020B0604020202020204" pitchFamily="34" charset="0"/>
                </a:rPr>
                <a:t>Significantly higher/lower than total sample</a:t>
              </a:r>
              <a:endParaRPr lang="en-US" sz="800">
                <a:cs typeface="Arial" panose="020B0604020202020204" pitchFamily="34" charset="0"/>
              </a:endParaRPr>
            </a:p>
          </p:txBody>
        </p:sp>
      </p:grpSp>
      <p:sp>
        <p:nvSpPr>
          <p:cNvPr id="7" name="TextBox 6">
            <a:extLst>
              <a:ext uri="{FF2B5EF4-FFF2-40B4-BE49-F238E27FC236}">
                <a16:creationId xmlns:a16="http://schemas.microsoft.com/office/drawing/2014/main" id="{2FD1515B-C019-4777-A5B6-5241485EC1EB}"/>
              </a:ext>
            </a:extLst>
          </p:cNvPr>
          <p:cNvSpPr txBox="1"/>
          <p:nvPr/>
        </p:nvSpPr>
        <p:spPr>
          <a:xfrm>
            <a:off x="10293907" y="0"/>
            <a:ext cx="1887478" cy="369332"/>
          </a:xfrm>
          <a:prstGeom prst="rect">
            <a:avLst/>
          </a:prstGeom>
          <a:solidFill>
            <a:schemeClr val="tx1"/>
          </a:solidFill>
        </p:spPr>
        <p:txBody>
          <a:bodyPr wrap="square" rtlCol="0">
            <a:spAutoFit/>
          </a:bodyPr>
          <a:lstStyle/>
          <a:p>
            <a:r>
              <a:rPr lang="en-NZ">
                <a:solidFill>
                  <a:schemeClr val="bg1"/>
                </a:solidFill>
              </a:rPr>
              <a:t>Pacific re COVID</a:t>
            </a:r>
          </a:p>
        </p:txBody>
      </p:sp>
      <p:sp>
        <p:nvSpPr>
          <p:cNvPr id="9" name="Title 8">
            <a:extLst>
              <a:ext uri="{FF2B5EF4-FFF2-40B4-BE49-F238E27FC236}">
                <a16:creationId xmlns:a16="http://schemas.microsoft.com/office/drawing/2014/main" id="{7325BFF7-4511-43C3-8093-AD305A9FF4A8}"/>
              </a:ext>
            </a:extLst>
          </p:cNvPr>
          <p:cNvSpPr>
            <a:spLocks noGrp="1"/>
          </p:cNvSpPr>
          <p:nvPr>
            <p:ph type="title"/>
          </p:nvPr>
        </p:nvSpPr>
        <p:spPr>
          <a:xfrm>
            <a:off x="426429" y="521843"/>
            <a:ext cx="10477500" cy="480131"/>
          </a:xfrm>
        </p:spPr>
        <p:txBody>
          <a:bodyPr vert="horz" lIns="91440" tIns="45720" rIns="91440" bIns="45720" rtlCol="0" anchor="ctr">
            <a:spAutoFit/>
          </a:bodyPr>
          <a:lstStyle/>
          <a:p>
            <a:r>
              <a:rPr lang="en-NZ">
                <a:solidFill>
                  <a:schemeClr val="tx2"/>
                </a:solidFill>
              </a:rPr>
              <a:t>GP or health care provider still key for Pacific</a:t>
            </a:r>
          </a:p>
        </p:txBody>
      </p:sp>
    </p:spTree>
    <p:extLst>
      <p:ext uri="{BB962C8B-B14F-4D97-AF65-F5344CB8AC3E}">
        <p14:creationId xmlns:p14="http://schemas.microsoft.com/office/powerpoint/2010/main" val="4146647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70D728D7-7065-469D-BE8F-0AE11E02A54A}"/>
              </a:ext>
            </a:extLst>
          </p:cNvPr>
          <p:cNvSpPr txBox="1">
            <a:spLocks/>
          </p:cNvSpPr>
          <p:nvPr/>
        </p:nvSpPr>
        <p:spPr>
          <a:xfrm>
            <a:off x="551972" y="684329"/>
            <a:ext cx="5423259" cy="5808990"/>
          </a:xfrm>
          <a:prstGeom prst="rect">
            <a:avLst/>
          </a:prstGeom>
          <a:solidFill>
            <a:schemeClr val="accent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600"/>
              </a:spcBef>
              <a:spcAft>
                <a:spcPts val="600"/>
              </a:spcAft>
            </a:pPr>
            <a:r>
              <a:rPr lang="en-US" sz="1600">
                <a:latin typeface="+mn-lt"/>
                <a:ea typeface="Times New Roman" panose="02020603050405020304" pitchFamily="18" charset="0"/>
                <a:cs typeface="Times" panose="02020603050405020304" pitchFamily="18" charset="0"/>
              </a:rPr>
              <a:t>The feeling of not be listened to or empowered in the earlier stages of the COVID-19 response. </a:t>
            </a:r>
          </a:p>
          <a:p>
            <a:pPr>
              <a:lnSpc>
                <a:spcPct val="115000"/>
              </a:lnSpc>
              <a:spcBef>
                <a:spcPts val="600"/>
              </a:spcBef>
              <a:spcAft>
                <a:spcPts val="600"/>
              </a:spcAft>
            </a:pPr>
            <a:r>
              <a:rPr lang="en-US" sz="1600">
                <a:latin typeface="+mn-lt"/>
                <a:cs typeface="Times" panose="02020603050405020304" pitchFamily="18" charset="0"/>
              </a:rPr>
              <a:t>A definite sense of being ‘sick of being told what to do’ – make own choices.</a:t>
            </a:r>
          </a:p>
          <a:p>
            <a:pPr>
              <a:lnSpc>
                <a:spcPct val="115000"/>
              </a:lnSpc>
              <a:spcBef>
                <a:spcPts val="600"/>
              </a:spcBef>
              <a:spcAft>
                <a:spcPts val="600"/>
              </a:spcAft>
            </a:pPr>
            <a:r>
              <a:rPr lang="en-US" sz="1600">
                <a:latin typeface="+mn-lt"/>
                <a:cs typeface="Times" panose="02020603050405020304" pitchFamily="18" charset="0"/>
              </a:rPr>
              <a:t>Motivations and barriers show a lack of engagement with flu and some distrust of public health messaging.</a:t>
            </a:r>
          </a:p>
          <a:p>
            <a:pPr>
              <a:lnSpc>
                <a:spcPct val="115000"/>
              </a:lnSpc>
              <a:spcBef>
                <a:spcPts val="600"/>
              </a:spcBef>
              <a:spcAft>
                <a:spcPts val="600"/>
              </a:spcAft>
            </a:pPr>
            <a:r>
              <a:rPr lang="en-US" sz="1600">
                <a:latin typeface="+mn-lt"/>
                <a:cs typeface="Times" panose="02020603050405020304" pitchFamily="18" charset="0"/>
              </a:rPr>
              <a:t>A ‘hunker down’ approach as a way of self protection to COVID-19 which may apply to flu.</a:t>
            </a:r>
          </a:p>
          <a:p>
            <a:pPr>
              <a:lnSpc>
                <a:spcPct val="115000"/>
              </a:lnSpc>
              <a:spcBef>
                <a:spcPts val="600"/>
              </a:spcBef>
              <a:spcAft>
                <a:spcPts val="600"/>
              </a:spcAft>
            </a:pPr>
            <a:r>
              <a:rPr lang="en-US" sz="1600">
                <a:latin typeface="+mn-lt"/>
                <a:cs typeface="Times" panose="02020603050405020304" pitchFamily="18" charset="0"/>
              </a:rPr>
              <a:t>A community lead approach with GPs that encompasses whanau is even more important, both for influencing and making vaccination easy and accessible.</a:t>
            </a:r>
          </a:p>
          <a:p>
            <a:pPr>
              <a:lnSpc>
                <a:spcPct val="115000"/>
              </a:lnSpc>
              <a:spcBef>
                <a:spcPts val="600"/>
              </a:spcBef>
              <a:spcAft>
                <a:spcPts val="600"/>
              </a:spcAft>
            </a:pPr>
            <a:r>
              <a:rPr lang="en-US" sz="1600">
                <a:latin typeface="+mn-lt"/>
                <a:cs typeface="Times" panose="02020603050405020304" pitchFamily="18" charset="0"/>
              </a:rPr>
              <a:t>A</a:t>
            </a:r>
            <a:r>
              <a:rPr lang="en-NZ" sz="1600">
                <a:latin typeface="+mn-lt"/>
                <a:cs typeface="Times" panose="02020603050405020304" pitchFamily="18" charset="0"/>
              </a:rPr>
              <a:t> Māori for Māori approach will be most powerful for those in particular who are strongly connected to their whakapapa: ‘for us, about us, with us and by us, in our way.’</a:t>
            </a:r>
          </a:p>
        </p:txBody>
      </p:sp>
      <p:sp>
        <p:nvSpPr>
          <p:cNvPr id="6" name="Title 1">
            <a:extLst>
              <a:ext uri="{FF2B5EF4-FFF2-40B4-BE49-F238E27FC236}">
                <a16:creationId xmlns:a16="http://schemas.microsoft.com/office/drawing/2014/main" id="{EC5936AD-8B05-42E0-BC85-E47EA3B8F07B}"/>
              </a:ext>
            </a:extLst>
          </p:cNvPr>
          <p:cNvSpPr txBox="1">
            <a:spLocks/>
          </p:cNvSpPr>
          <p:nvPr/>
        </p:nvSpPr>
        <p:spPr>
          <a:xfrm>
            <a:off x="495914" y="106288"/>
            <a:ext cx="5105884" cy="668040"/>
          </a:xfrm>
          <a:prstGeom prst="rect">
            <a:avLst/>
          </a:prstGeom>
        </p:spPr>
        <p:txBody>
          <a:bodyPr anchor="ctr" anchorCtr="0">
            <a:noAutofit/>
          </a:bodyPr>
          <a:lstStyle>
            <a:lvl1pPr algn="l" defTabSz="914400" rtl="0" eaLnBrk="1" latinLnBrk="0" hangingPunct="1">
              <a:lnSpc>
                <a:spcPct val="90000"/>
              </a:lnSpc>
              <a:spcBef>
                <a:spcPct val="0"/>
              </a:spcBef>
              <a:buNone/>
              <a:defRPr sz="2800" b="1" kern="1200">
                <a:solidFill>
                  <a:srgbClr val="0072BC"/>
                </a:solidFill>
                <a:latin typeface="Segoe UI" panose="020B0502040204020203" pitchFamily="34" charset="0"/>
                <a:ea typeface="+mj-ea"/>
                <a:cs typeface="Segoe UI" panose="020B0502040204020203" pitchFamily="34" charset="0"/>
              </a:defRPr>
            </a:lvl1pPr>
          </a:lstStyle>
          <a:p>
            <a:pPr algn="ctr"/>
            <a:r>
              <a:rPr lang="mi-NZ" sz="2400">
                <a:solidFill>
                  <a:schemeClr val="tx1"/>
                </a:solidFill>
                <a:latin typeface="Arial" panose="020B0604020202020204" pitchFamily="34" charset="0"/>
                <a:cs typeface="Arial" panose="020B0604020202020204" pitchFamily="34" charset="0"/>
              </a:rPr>
              <a:t>Additional context for Māori</a:t>
            </a:r>
            <a:endParaRPr lang="en-NZ" sz="2400">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B0436D6-3BB3-4311-8186-55BE732A72A5}"/>
              </a:ext>
            </a:extLst>
          </p:cNvPr>
          <p:cNvSpPr txBox="1"/>
          <p:nvPr/>
        </p:nvSpPr>
        <p:spPr>
          <a:xfrm>
            <a:off x="0" y="6581001"/>
            <a:ext cx="6097712" cy="276999"/>
          </a:xfrm>
          <a:prstGeom prst="rect">
            <a:avLst/>
          </a:prstGeom>
          <a:noFill/>
        </p:spPr>
        <p:txBody>
          <a:bodyPr wrap="square">
            <a:spAutoFit/>
          </a:bodyPr>
          <a:lstStyle/>
          <a:p>
            <a:pPr>
              <a:spcBef>
                <a:spcPts val="0"/>
              </a:spcBef>
            </a:pPr>
            <a:r>
              <a:rPr lang="en-US" sz="1200">
                <a:latin typeface="Arial" panose="020B0604020202020204" pitchFamily="34" charset="0"/>
                <a:cs typeface="Arial" panose="020B0604020202020204" pitchFamily="34" charset="0"/>
              </a:rPr>
              <a:t>Source: State of Nation Flu April 2022/ Booster Reframe August 2022 </a:t>
            </a:r>
          </a:p>
        </p:txBody>
      </p:sp>
      <p:sp>
        <p:nvSpPr>
          <p:cNvPr id="7" name="Title 1">
            <a:extLst>
              <a:ext uri="{FF2B5EF4-FFF2-40B4-BE49-F238E27FC236}">
                <a16:creationId xmlns:a16="http://schemas.microsoft.com/office/drawing/2014/main" id="{F73350F3-752E-4DFF-A824-6258C7A3B8A5}"/>
              </a:ext>
            </a:extLst>
          </p:cNvPr>
          <p:cNvSpPr txBox="1">
            <a:spLocks/>
          </p:cNvSpPr>
          <p:nvPr/>
        </p:nvSpPr>
        <p:spPr>
          <a:xfrm>
            <a:off x="6441122" y="88459"/>
            <a:ext cx="5105884" cy="668040"/>
          </a:xfrm>
          <a:prstGeom prst="rect">
            <a:avLst/>
          </a:prstGeom>
        </p:spPr>
        <p:txBody>
          <a:bodyPr anchor="ctr" anchorCtr="0">
            <a:noAutofit/>
          </a:bodyPr>
          <a:lstStyle>
            <a:lvl1pPr algn="l" defTabSz="914400" rtl="0" eaLnBrk="1" latinLnBrk="0" hangingPunct="1">
              <a:lnSpc>
                <a:spcPct val="90000"/>
              </a:lnSpc>
              <a:spcBef>
                <a:spcPct val="0"/>
              </a:spcBef>
              <a:buNone/>
              <a:defRPr sz="2800" b="1" kern="1200">
                <a:solidFill>
                  <a:srgbClr val="0072BC"/>
                </a:solidFill>
                <a:latin typeface="Segoe UI" panose="020B0502040204020203" pitchFamily="34" charset="0"/>
                <a:ea typeface="+mj-ea"/>
                <a:cs typeface="Segoe UI" panose="020B0502040204020203" pitchFamily="34" charset="0"/>
              </a:defRPr>
            </a:lvl1pPr>
          </a:lstStyle>
          <a:p>
            <a:pPr algn="ctr"/>
            <a:r>
              <a:rPr lang="mi-NZ" sz="2400">
                <a:solidFill>
                  <a:schemeClr val="tx1"/>
                </a:solidFill>
                <a:latin typeface="Arial" panose="020B0604020202020204" pitchFamily="34" charset="0"/>
                <a:cs typeface="Arial" panose="020B0604020202020204" pitchFamily="34" charset="0"/>
              </a:rPr>
              <a:t>Additional context for </a:t>
            </a:r>
            <a:r>
              <a:rPr lang="mi-NZ" sz="2400" err="1">
                <a:solidFill>
                  <a:schemeClr val="tx1"/>
                </a:solidFill>
                <a:latin typeface="Arial" panose="020B0604020202020204" pitchFamily="34" charset="0"/>
                <a:cs typeface="Arial" panose="020B0604020202020204" pitchFamily="34" charset="0"/>
              </a:rPr>
              <a:t>Pacific</a:t>
            </a:r>
            <a:endParaRPr lang="en-NZ" sz="240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1FBEFC3-B848-4B02-B67F-D7FC94615A82}"/>
              </a:ext>
            </a:extLst>
          </p:cNvPr>
          <p:cNvSpPr txBox="1"/>
          <p:nvPr/>
        </p:nvSpPr>
        <p:spPr>
          <a:xfrm>
            <a:off x="6367399" y="662738"/>
            <a:ext cx="5423257" cy="5830582"/>
          </a:xfrm>
          <a:prstGeom prst="rect">
            <a:avLst/>
          </a:prstGeom>
          <a:solidFill>
            <a:schemeClr val="accent1"/>
          </a:solidFill>
        </p:spPr>
        <p:txBody>
          <a:bodyPr wrap="square" rtlCol="0">
            <a:noAutofit/>
          </a:bodyPr>
          <a:lstStyle/>
          <a:p>
            <a:pPr marL="285750" lvl="1" indent="-285750">
              <a:spcBef>
                <a:spcPts val="1000"/>
              </a:spcBef>
              <a:buFont typeface="Arial" panose="020B0604020202020204" pitchFamily="34" charset="0"/>
              <a:buChar char="•"/>
            </a:pPr>
            <a:r>
              <a:rPr lang="en-NZ" sz="1600"/>
              <a:t>There is a sensitivity for Pasifika to feeling targeted and seen as the ‘failed group.’</a:t>
            </a:r>
          </a:p>
          <a:p>
            <a:pPr marL="285750" lvl="1" indent="-285750">
              <a:spcBef>
                <a:spcPts val="1000"/>
              </a:spcBef>
              <a:buFont typeface="Arial" panose="020B0604020202020204" pitchFamily="34" charset="0"/>
              <a:buChar char="•"/>
            </a:pPr>
            <a:r>
              <a:rPr lang="en-NZ" sz="1600"/>
              <a:t>There is a slight back lash to the use of cultural values for marketing health especially ‘doing x to protect our community’.  The protection of the collective is intrinsic to Pasifika culture – seeing the message used for health messages is wearing thin.</a:t>
            </a:r>
          </a:p>
          <a:p>
            <a:pPr marL="285750" lvl="1" indent="-285750">
              <a:spcBef>
                <a:spcPts val="1000"/>
              </a:spcBef>
              <a:buFont typeface="Arial" panose="020B0604020202020204" pitchFamily="34" charset="0"/>
              <a:buChar char="•"/>
            </a:pPr>
            <a:r>
              <a:rPr lang="en-NZ" sz="1600"/>
              <a:t>Pasifika have also felt the damage from misinformation – they are more likely now to keep their information sources closer to home within trusted community and health networks.</a:t>
            </a:r>
          </a:p>
          <a:p>
            <a:pPr marL="285750" indent="-285750">
              <a:spcBef>
                <a:spcPts val="1000"/>
              </a:spcBef>
              <a:buFont typeface="Arial" panose="020B0604020202020204" pitchFamily="34" charset="0"/>
              <a:buChar char="•"/>
            </a:pPr>
            <a:r>
              <a:rPr lang="en-US" sz="1600"/>
              <a:t>Cost is a barrier, including costs involved in taking time off work.</a:t>
            </a:r>
          </a:p>
          <a:p>
            <a:pPr marL="285750" indent="-285750">
              <a:spcBef>
                <a:spcPts val="1000"/>
              </a:spcBef>
              <a:buFont typeface="Arial" panose="020B0604020202020204" pitchFamily="34" charset="0"/>
              <a:buChar char="•"/>
            </a:pPr>
            <a:r>
              <a:rPr lang="en-US" sz="1600"/>
              <a:t>Trusted information (and access) through GPs and community will be critical to avoid misinformation or distrust. </a:t>
            </a:r>
            <a:r>
              <a:rPr lang="en-NZ" sz="1600"/>
              <a:t>Communications need to target local networks and create stories that can be told – trusted </a:t>
            </a:r>
            <a:r>
              <a:rPr lang="en-NZ" sz="1600" err="1"/>
              <a:t>WOM</a:t>
            </a:r>
            <a:r>
              <a:rPr lang="en-NZ" sz="1600"/>
              <a:t> is especially important.</a:t>
            </a:r>
          </a:p>
          <a:p>
            <a:pPr marL="285750" indent="-285750">
              <a:spcBef>
                <a:spcPts val="1000"/>
              </a:spcBef>
              <a:buFont typeface="Arial" panose="020B0604020202020204" pitchFamily="34" charset="0"/>
              <a:buChar char="•"/>
            </a:pPr>
            <a:r>
              <a:rPr lang="en-NZ" sz="1600"/>
              <a:t>There is a need to plug information gaps for Pasifika, particularly in terms of the role of vaccinations and boosters moving forward - why is it important?</a:t>
            </a:r>
          </a:p>
          <a:p>
            <a:pPr marL="285750" indent="-285750">
              <a:spcBef>
                <a:spcPts val="1000"/>
              </a:spcBef>
              <a:buFont typeface="Arial" panose="020B0604020202020204" pitchFamily="34" charset="0"/>
              <a:buChar char="•"/>
            </a:pPr>
            <a:endParaRPr lang="en-US"/>
          </a:p>
        </p:txBody>
      </p:sp>
    </p:spTree>
    <p:extLst>
      <p:ext uri="{BB962C8B-B14F-4D97-AF65-F5344CB8AC3E}">
        <p14:creationId xmlns:p14="http://schemas.microsoft.com/office/powerpoint/2010/main" val="98203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6C1D2-370B-46CE-DBA6-1555580DC506}"/>
              </a:ext>
            </a:extLst>
          </p:cNvPr>
          <p:cNvSpPr>
            <a:spLocks noGrp="1"/>
          </p:cNvSpPr>
          <p:nvPr>
            <p:ph type="title"/>
          </p:nvPr>
        </p:nvSpPr>
        <p:spPr>
          <a:xfrm>
            <a:off x="661658" y="293219"/>
            <a:ext cx="10477500" cy="867930"/>
          </a:xfrm>
        </p:spPr>
        <p:txBody>
          <a:bodyPr/>
          <a:lstStyle/>
          <a:p>
            <a:r>
              <a:rPr lang="en-US">
                <a:solidFill>
                  <a:schemeClr val="bg2"/>
                </a:solidFill>
              </a:rPr>
              <a:t>Added complexity in that Māori and Pasifika are getting tired of being singled out by government messaging</a:t>
            </a:r>
          </a:p>
        </p:txBody>
      </p:sp>
      <p:pic>
        <p:nvPicPr>
          <p:cNvPr id="7" name="Picture 6" descr="Measles | Te Pare ō Toi">
            <a:extLst>
              <a:ext uri="{FF2B5EF4-FFF2-40B4-BE49-F238E27FC236}">
                <a16:creationId xmlns:a16="http://schemas.microsoft.com/office/drawing/2014/main" id="{E5D4E04C-5EC4-B79E-4889-25FD879F9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381" y="1576910"/>
            <a:ext cx="2120454" cy="30139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s it OK? – The Ruminator">
            <a:extLst>
              <a:ext uri="{FF2B5EF4-FFF2-40B4-BE49-F238E27FC236}">
                <a16:creationId xmlns:a16="http://schemas.microsoft.com/office/drawing/2014/main" id="{2F2FE40D-A7AB-FAE4-EB55-BEC9AA7E5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791" y="1576910"/>
            <a:ext cx="2227680" cy="30139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ocal faces in local places support Māori vaccine campaigns">
            <a:extLst>
              <a:ext uri="{FF2B5EF4-FFF2-40B4-BE49-F238E27FC236}">
                <a16:creationId xmlns:a16="http://schemas.microsoft.com/office/drawing/2014/main" id="{5C07AAD3-439F-4294-0748-5C0BDBE736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7246" y="1576910"/>
            <a:ext cx="2248580" cy="30139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574E24B-8761-9271-9FA8-B934E4735391}"/>
              </a:ext>
            </a:extLst>
          </p:cNvPr>
          <p:cNvSpPr txBox="1"/>
          <p:nvPr/>
        </p:nvSpPr>
        <p:spPr>
          <a:xfrm>
            <a:off x="459778" y="4911758"/>
            <a:ext cx="4455824" cy="738664"/>
          </a:xfrm>
          <a:prstGeom prst="rect">
            <a:avLst/>
          </a:prstGeom>
          <a:noFill/>
        </p:spPr>
        <p:txBody>
          <a:bodyPr wrap="square">
            <a:spAutoFit/>
          </a:bodyPr>
          <a:lstStyle/>
          <a:p>
            <a:pPr algn="ctr"/>
            <a:r>
              <a:rPr lang="en-US" sz="1400" i="1">
                <a:solidFill>
                  <a:schemeClr val="bg2"/>
                </a:solidFill>
              </a:rPr>
              <a:t>“</a:t>
            </a:r>
            <a:r>
              <a:rPr lang="en-US" sz="1400" b="1" i="1">
                <a:solidFill>
                  <a:schemeClr val="bg2"/>
                </a:solidFill>
              </a:rPr>
              <a:t>They need to stop stereotyping us</a:t>
            </a:r>
            <a:r>
              <a:rPr lang="en-US" sz="1400" i="1">
                <a:solidFill>
                  <a:schemeClr val="bg2"/>
                </a:solidFill>
              </a:rPr>
              <a:t>, we don’t all dress in hoodies and live in over-crowded housing” (Pasifika)</a:t>
            </a:r>
          </a:p>
        </p:txBody>
      </p:sp>
      <p:sp>
        <p:nvSpPr>
          <p:cNvPr id="11" name="TextBox 10">
            <a:extLst>
              <a:ext uri="{FF2B5EF4-FFF2-40B4-BE49-F238E27FC236}">
                <a16:creationId xmlns:a16="http://schemas.microsoft.com/office/drawing/2014/main" id="{73D8E467-02DB-16FD-6375-44799D952EB8}"/>
              </a:ext>
            </a:extLst>
          </p:cNvPr>
          <p:cNvSpPr txBox="1"/>
          <p:nvPr/>
        </p:nvSpPr>
        <p:spPr>
          <a:xfrm>
            <a:off x="5810010" y="4905031"/>
            <a:ext cx="4805816" cy="738664"/>
          </a:xfrm>
          <a:prstGeom prst="rect">
            <a:avLst/>
          </a:prstGeom>
          <a:noFill/>
        </p:spPr>
        <p:txBody>
          <a:bodyPr wrap="square" lIns="91440" tIns="45720" rIns="91440" bIns="45720" anchor="t">
            <a:spAutoFit/>
          </a:bodyPr>
          <a:lstStyle/>
          <a:p>
            <a:pPr algn="ctr"/>
            <a:r>
              <a:rPr lang="en-US" sz="1400" i="1">
                <a:solidFill>
                  <a:schemeClr val="bg2"/>
                </a:solidFill>
              </a:rPr>
              <a:t>“They need to target all communities not just Māori as it's </a:t>
            </a:r>
            <a:r>
              <a:rPr lang="en-US" sz="1400" b="1" i="1">
                <a:solidFill>
                  <a:schemeClr val="bg2"/>
                </a:solidFill>
              </a:rPr>
              <a:t>easy to assume this is just a Māori problem”</a:t>
            </a:r>
          </a:p>
          <a:p>
            <a:pPr algn="ctr"/>
            <a:r>
              <a:rPr lang="en-US" sz="1400" i="1">
                <a:solidFill>
                  <a:schemeClr val="bg2"/>
                </a:solidFill>
              </a:rPr>
              <a:t>(Gen pop)</a:t>
            </a:r>
            <a:endParaRPr lang="en-US" sz="1400" i="1">
              <a:solidFill>
                <a:schemeClr val="bg2"/>
              </a:solidFill>
              <a:cs typeface="Arial"/>
            </a:endParaRPr>
          </a:p>
        </p:txBody>
      </p:sp>
      <p:sp>
        <p:nvSpPr>
          <p:cNvPr id="10" name="TextBox 9">
            <a:extLst>
              <a:ext uri="{FF2B5EF4-FFF2-40B4-BE49-F238E27FC236}">
                <a16:creationId xmlns:a16="http://schemas.microsoft.com/office/drawing/2014/main" id="{ADE4C301-20E3-4BE0-89B1-F86E02F7D087}"/>
              </a:ext>
            </a:extLst>
          </p:cNvPr>
          <p:cNvSpPr txBox="1"/>
          <p:nvPr/>
        </p:nvSpPr>
        <p:spPr>
          <a:xfrm>
            <a:off x="0" y="6581001"/>
            <a:ext cx="6097712" cy="276999"/>
          </a:xfrm>
          <a:prstGeom prst="rect">
            <a:avLst/>
          </a:prstGeom>
          <a:noFill/>
        </p:spPr>
        <p:txBody>
          <a:bodyPr wrap="square">
            <a:spAutoFit/>
          </a:bodyPr>
          <a:lstStyle/>
          <a:p>
            <a:pPr>
              <a:spcBef>
                <a:spcPts val="0"/>
              </a:spcBef>
            </a:pPr>
            <a:r>
              <a:rPr lang="en-US" sz="1200">
                <a:latin typeface="Arial" panose="020B0604020202020204" pitchFamily="34" charset="0"/>
                <a:cs typeface="Arial" panose="020B0604020202020204" pitchFamily="34" charset="0"/>
              </a:rPr>
              <a:t>Source: MMR Catch up cohort November 2022</a:t>
            </a:r>
          </a:p>
        </p:txBody>
      </p:sp>
      <p:sp>
        <p:nvSpPr>
          <p:cNvPr id="13" name="TextBox 12">
            <a:extLst>
              <a:ext uri="{FF2B5EF4-FFF2-40B4-BE49-F238E27FC236}">
                <a16:creationId xmlns:a16="http://schemas.microsoft.com/office/drawing/2014/main" id="{B3658A91-32CF-40CA-B2E9-6CA39651F954}"/>
              </a:ext>
            </a:extLst>
          </p:cNvPr>
          <p:cNvSpPr txBox="1"/>
          <p:nvPr/>
        </p:nvSpPr>
        <p:spPr>
          <a:xfrm>
            <a:off x="3365984" y="5675624"/>
            <a:ext cx="8695020" cy="951543"/>
          </a:xfrm>
          <a:prstGeom prst="rect">
            <a:avLst/>
          </a:prstGeom>
          <a:noFill/>
        </p:spPr>
        <p:txBody>
          <a:bodyPr wrap="square" lIns="91440" tIns="45720" rIns="91440" bIns="45720" anchor="t">
            <a:spAutoFit/>
          </a:bodyPr>
          <a:lstStyle/>
          <a:p>
            <a:pPr lvl="1">
              <a:lnSpc>
                <a:spcPct val="120000"/>
              </a:lnSpc>
            </a:pPr>
            <a:r>
              <a:rPr lang="en-NZ" sz="1600" b="1">
                <a:latin typeface="Arial" panose="020B0604020202020204" pitchFamily="34" charset="0"/>
                <a:cs typeface="Arial" panose="020B0604020202020204" pitchFamily="34" charset="0"/>
              </a:rPr>
              <a:t>What will be less likely to motivate </a:t>
            </a:r>
          </a:p>
          <a:p>
            <a:pPr marL="742950" indent="-285750">
              <a:lnSpc>
                <a:spcPct val="120000"/>
              </a:lnSpc>
              <a:buFont typeface="Arial" panose="020B0604020202020204" pitchFamily="34" charset="0"/>
              <a:buChar char="•"/>
            </a:pPr>
            <a:r>
              <a:rPr lang="en-US" sz="1600">
                <a:latin typeface="Arial" panose="020B0604020202020204" pitchFamily="34" charset="0"/>
                <a:cs typeface="Arial" panose="020B0604020202020204" pitchFamily="34" charset="0"/>
              </a:rPr>
              <a:t>Singling out Māori in communications unless by Māori for Māori</a:t>
            </a:r>
          </a:p>
          <a:p>
            <a:pPr marL="742950" indent="-285750">
              <a:lnSpc>
                <a:spcPct val="120000"/>
              </a:lnSpc>
              <a:buFont typeface="Arial" panose="020B0604020202020204" pitchFamily="34" charset="0"/>
              <a:buChar char="•"/>
            </a:pPr>
            <a:r>
              <a:rPr lang="en-US" sz="1600">
                <a:latin typeface="Arial" panose="020B0604020202020204" pitchFamily="34" charset="0"/>
                <a:cs typeface="Arial" panose="020B0604020202020204" pitchFamily="34" charset="0"/>
              </a:rPr>
              <a:t>Reinforcing stereotypes e.g. in COVID style production values or "Guilt tripping"</a:t>
            </a:r>
          </a:p>
        </p:txBody>
      </p:sp>
    </p:spTree>
    <p:extLst>
      <p:ext uri="{BB962C8B-B14F-4D97-AF65-F5344CB8AC3E}">
        <p14:creationId xmlns:p14="http://schemas.microsoft.com/office/powerpoint/2010/main" val="962400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C94BD-E870-AD08-4063-A9E5F044AD44}"/>
              </a:ext>
            </a:extLst>
          </p:cNvPr>
          <p:cNvSpPr>
            <a:spLocks noGrp="1"/>
          </p:cNvSpPr>
          <p:nvPr>
            <p:ph type="title"/>
          </p:nvPr>
        </p:nvSpPr>
        <p:spPr>
          <a:xfrm>
            <a:off x="839788" y="274609"/>
            <a:ext cx="10477500" cy="867930"/>
          </a:xfrm>
        </p:spPr>
        <p:txBody>
          <a:bodyPr>
            <a:normAutofit/>
          </a:bodyPr>
          <a:lstStyle/>
          <a:p>
            <a:r>
              <a:rPr lang="en-US" sz="2800">
                <a:solidFill>
                  <a:schemeClr val="bg2"/>
                </a:solidFill>
              </a:rPr>
              <a:t>And when triggering motivation these two ads provide key learnings for our messages </a:t>
            </a:r>
          </a:p>
        </p:txBody>
      </p:sp>
      <p:pic>
        <p:nvPicPr>
          <p:cNvPr id="8" name="Picture 8" descr="The billboard and message Darcey-Ray Flavell-Hudson has taken back to his old school. Photo / supplied">
            <a:extLst>
              <a:ext uri="{FF2B5EF4-FFF2-40B4-BE49-F238E27FC236}">
                <a16:creationId xmlns:a16="http://schemas.microsoft.com/office/drawing/2014/main" id="{38E6AA82-25C6-65A6-31E5-833C55B53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994" y="1669631"/>
            <a:ext cx="4532585" cy="25988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5">
            <a:extLst>
              <a:ext uri="{FF2B5EF4-FFF2-40B4-BE49-F238E27FC236}">
                <a16:creationId xmlns:a16="http://schemas.microsoft.com/office/drawing/2014/main" id="{E1BDA865-FDB1-7B9C-757D-946A40088F67}"/>
              </a:ext>
            </a:extLst>
          </p:cNvPr>
          <p:cNvSpPr txBox="1">
            <a:spLocks/>
          </p:cNvSpPr>
          <p:nvPr/>
        </p:nvSpPr>
        <p:spPr>
          <a:xfrm>
            <a:off x="839788" y="4453320"/>
            <a:ext cx="4605791" cy="1082348"/>
          </a:xfrm>
          <a:prstGeom prst="rect">
            <a:avLst/>
          </a:prstGeom>
        </p:spPr>
        <p:txBody>
          <a:bodyPr vert="horz" wrap="square" lIns="91440" tIns="45720" rIns="91440" bIns="45720" numCol="1" spcCol="288000" rtlCol="0">
            <a:sp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400">
                <a:cs typeface="Arial" panose="020B0604020202020204" pitchFamily="34" charset="0"/>
              </a:rPr>
              <a:t>Ad works well because…</a:t>
            </a:r>
          </a:p>
          <a:p>
            <a:r>
              <a:rPr lang="en-US" sz="1400">
                <a:cs typeface="Arial" panose="020B0604020202020204" pitchFamily="34" charset="0"/>
              </a:rPr>
              <a:t>…it feels relatable to the age cohort, not just Māori thus not making the issue a Māori only problem like the example on the right.</a:t>
            </a:r>
          </a:p>
        </p:txBody>
      </p:sp>
      <p:sp>
        <p:nvSpPr>
          <p:cNvPr id="12" name="TextBox 11">
            <a:extLst>
              <a:ext uri="{FF2B5EF4-FFF2-40B4-BE49-F238E27FC236}">
                <a16:creationId xmlns:a16="http://schemas.microsoft.com/office/drawing/2014/main" id="{EC7C4A61-F260-323A-60C8-E7E1E1DF6FAB}"/>
              </a:ext>
            </a:extLst>
          </p:cNvPr>
          <p:cNvSpPr txBox="1"/>
          <p:nvPr/>
        </p:nvSpPr>
        <p:spPr>
          <a:xfrm>
            <a:off x="839788" y="5674168"/>
            <a:ext cx="3919619" cy="523220"/>
          </a:xfrm>
          <a:prstGeom prst="rect">
            <a:avLst/>
          </a:prstGeom>
          <a:noFill/>
        </p:spPr>
        <p:txBody>
          <a:bodyPr wrap="square">
            <a:spAutoFit/>
          </a:bodyPr>
          <a:lstStyle/>
          <a:p>
            <a:r>
              <a:rPr lang="en-US" sz="1400" i="1">
                <a:solidFill>
                  <a:schemeClr val="bg2"/>
                </a:solidFill>
              </a:rPr>
              <a:t>“The legend ad is brilliant. Most Māori ads are quite condescending.” (Māori)</a:t>
            </a:r>
          </a:p>
        </p:txBody>
      </p:sp>
      <p:pic>
        <p:nvPicPr>
          <p:cNvPr id="15" name="Picture 2" descr="Rheumatic fever campaign: magnetic postcards | Ministry of Health NZ">
            <a:extLst>
              <a:ext uri="{FF2B5EF4-FFF2-40B4-BE49-F238E27FC236}">
                <a16:creationId xmlns:a16="http://schemas.microsoft.com/office/drawing/2014/main" id="{C04CC06E-268B-4776-D424-865412C7D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5763" y="1669631"/>
            <a:ext cx="3017382" cy="415962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5">
            <a:extLst>
              <a:ext uri="{FF2B5EF4-FFF2-40B4-BE49-F238E27FC236}">
                <a16:creationId xmlns:a16="http://schemas.microsoft.com/office/drawing/2014/main" id="{45ECAE4F-A05B-C610-AB88-43AD3BDA7753}"/>
              </a:ext>
            </a:extLst>
          </p:cNvPr>
          <p:cNvSpPr txBox="1">
            <a:spLocks/>
          </p:cNvSpPr>
          <p:nvPr/>
        </p:nvSpPr>
        <p:spPr>
          <a:xfrm>
            <a:off x="8950635" y="1634805"/>
            <a:ext cx="2743200" cy="2416046"/>
          </a:xfrm>
          <a:prstGeom prst="rect">
            <a:avLst/>
          </a:prstGeom>
        </p:spPr>
        <p:txBody>
          <a:bodyPr vert="horz" wrap="square" lIns="91440" tIns="45720" rIns="91440" bIns="45720" numCol="1" spcCol="288000" rtlCol="0">
            <a:sp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400">
                <a:cs typeface="Arial" panose="020B0604020202020204" pitchFamily="34" charset="0"/>
              </a:rPr>
              <a:t>Ad works well because…</a:t>
            </a:r>
          </a:p>
          <a:p>
            <a:r>
              <a:rPr lang="en-US" sz="1400">
                <a:cs typeface="Arial" panose="020B0604020202020204" pitchFamily="34" charset="0"/>
              </a:rPr>
              <a:t>…it offers some shock factor with a clear mental short cut without over </a:t>
            </a:r>
            <a:r>
              <a:rPr lang="en-US" sz="1400" err="1">
                <a:cs typeface="Arial" panose="020B0604020202020204" pitchFamily="34" charset="0"/>
              </a:rPr>
              <a:t>dramatising</a:t>
            </a:r>
            <a:r>
              <a:rPr lang="en-US" sz="1400">
                <a:cs typeface="Arial" panose="020B0604020202020204" pitchFamily="34" charset="0"/>
              </a:rPr>
              <a:t> </a:t>
            </a:r>
          </a:p>
          <a:p>
            <a:r>
              <a:rPr lang="en-US" sz="1400">
                <a:cs typeface="Arial" panose="020B0604020202020204" pitchFamily="34" charset="0"/>
              </a:rPr>
              <a:t>…focuses on a positive survivor story that works effectively for this age group </a:t>
            </a:r>
          </a:p>
          <a:p>
            <a:r>
              <a:rPr lang="en-US" sz="1400">
                <a:cs typeface="Arial" panose="020B0604020202020204" pitchFamily="34" charset="0"/>
              </a:rPr>
              <a:t>…has authenticity by focusing on real people not actors.</a:t>
            </a:r>
          </a:p>
        </p:txBody>
      </p:sp>
      <p:sp>
        <p:nvSpPr>
          <p:cNvPr id="5" name="TextBox 4">
            <a:extLst>
              <a:ext uri="{FF2B5EF4-FFF2-40B4-BE49-F238E27FC236}">
                <a16:creationId xmlns:a16="http://schemas.microsoft.com/office/drawing/2014/main" id="{238C8E90-41A8-ED4C-8D09-29660502E871}"/>
              </a:ext>
            </a:extLst>
          </p:cNvPr>
          <p:cNvSpPr txBox="1"/>
          <p:nvPr/>
        </p:nvSpPr>
        <p:spPr>
          <a:xfrm>
            <a:off x="8939781" y="4268452"/>
            <a:ext cx="274320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sz="1400" i="1" dirty="0">
                <a:solidFill>
                  <a:schemeClr val="bg2"/>
                </a:solidFill>
                <a:cs typeface="Times New Roman"/>
              </a:rPr>
              <a:t>“The </a:t>
            </a:r>
            <a:r>
              <a:rPr lang="en-US" sz="1400" i="1" dirty="0">
                <a:solidFill>
                  <a:schemeClr val="bg2"/>
                </a:solidFill>
                <a:cs typeface="Times New Roman"/>
              </a:rPr>
              <a:t>two brothers, it’s really effective because it says tells the story and it’s bold and powerful, it’s real. It would suit a story around rubella and mumps around fertility – everyone would be like oh gosh.” (Pasifika) </a:t>
            </a:r>
          </a:p>
        </p:txBody>
      </p:sp>
      <p:sp>
        <p:nvSpPr>
          <p:cNvPr id="13" name="TextBox 12">
            <a:extLst>
              <a:ext uri="{FF2B5EF4-FFF2-40B4-BE49-F238E27FC236}">
                <a16:creationId xmlns:a16="http://schemas.microsoft.com/office/drawing/2014/main" id="{D4DE3D91-233B-4271-B06A-5DF8EE79B40C}"/>
              </a:ext>
            </a:extLst>
          </p:cNvPr>
          <p:cNvSpPr txBox="1"/>
          <p:nvPr/>
        </p:nvSpPr>
        <p:spPr>
          <a:xfrm>
            <a:off x="130996" y="6488668"/>
            <a:ext cx="6097712" cy="276999"/>
          </a:xfrm>
          <a:prstGeom prst="rect">
            <a:avLst/>
          </a:prstGeom>
          <a:noFill/>
        </p:spPr>
        <p:txBody>
          <a:bodyPr wrap="square">
            <a:spAutoFit/>
          </a:bodyPr>
          <a:lstStyle/>
          <a:p>
            <a:pPr>
              <a:spcBef>
                <a:spcPts val="0"/>
              </a:spcBef>
            </a:pPr>
            <a:r>
              <a:rPr lang="en-US" sz="1200">
                <a:latin typeface="Arial" panose="020B0604020202020204" pitchFamily="34" charset="0"/>
                <a:cs typeface="Arial" panose="020B0604020202020204" pitchFamily="34" charset="0"/>
              </a:rPr>
              <a:t>Source: MMR Catch up cohort November 2022</a:t>
            </a:r>
          </a:p>
        </p:txBody>
      </p:sp>
    </p:spTree>
    <p:extLst>
      <p:ext uri="{BB962C8B-B14F-4D97-AF65-F5344CB8AC3E}">
        <p14:creationId xmlns:p14="http://schemas.microsoft.com/office/powerpoint/2010/main" val="2093148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E25CE1-8C23-4240-862C-94E053DDA52A}"/>
              </a:ext>
            </a:extLst>
          </p:cNvPr>
          <p:cNvSpPr>
            <a:spLocks noGrp="1"/>
          </p:cNvSpPr>
          <p:nvPr>
            <p:ph type="body" sz="quarter" idx="14"/>
          </p:nvPr>
        </p:nvSpPr>
        <p:spPr>
          <a:xfrm>
            <a:off x="316352" y="324864"/>
            <a:ext cx="10534191" cy="753979"/>
          </a:xfrm>
        </p:spPr>
        <p:txBody>
          <a:bodyPr/>
          <a:lstStyle/>
          <a:p>
            <a:r>
              <a:rPr lang="en-US" sz="3200">
                <a:solidFill>
                  <a:schemeClr val="tx1"/>
                </a:solidFill>
              </a:rPr>
              <a:t>How vaccines are perceived is very different</a:t>
            </a:r>
          </a:p>
        </p:txBody>
      </p:sp>
      <p:sp>
        <p:nvSpPr>
          <p:cNvPr id="6" name="Text Placeholder 4">
            <a:extLst>
              <a:ext uri="{FF2B5EF4-FFF2-40B4-BE49-F238E27FC236}">
                <a16:creationId xmlns:a16="http://schemas.microsoft.com/office/drawing/2014/main" id="{6CC4271D-92B8-45A4-85FB-F3C2AA6C399D}"/>
              </a:ext>
            </a:extLst>
          </p:cNvPr>
          <p:cNvSpPr txBox="1">
            <a:spLocks/>
          </p:cNvSpPr>
          <p:nvPr/>
        </p:nvSpPr>
        <p:spPr>
          <a:xfrm>
            <a:off x="440876" y="4888149"/>
            <a:ext cx="5081150" cy="1287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2"/>
                </a:solidFill>
                <a:latin typeface="+mn-lt"/>
              </a:rPr>
              <a:t>The flu vaccine has been around for a long time and there is a high degree of trust surrounding it</a:t>
            </a:r>
            <a:r>
              <a:rPr lang="en-US" sz="1800" dirty="0">
                <a:latin typeface="+mn-lt"/>
              </a:rPr>
              <a:t>.</a:t>
            </a:r>
          </a:p>
          <a:p>
            <a:pPr marL="0" indent="0" algn="ctr">
              <a:buNone/>
            </a:pPr>
            <a:r>
              <a:rPr lang="en-NZ" sz="1800" dirty="0">
                <a:latin typeface="+mn-lt"/>
                <a:ea typeface="Times New Roman" panose="02020603050405020304" pitchFamily="18" charset="0"/>
                <a:cs typeface="Times" panose="02020603050405020304" pitchFamily="18" charset="0"/>
              </a:rPr>
              <a:t>Influenza is a </a:t>
            </a:r>
            <a:r>
              <a:rPr lang="en-NZ" sz="1800" i="1" dirty="0">
                <a:latin typeface="+mn-lt"/>
                <a:ea typeface="Times New Roman" panose="02020603050405020304" pitchFamily="18" charset="0"/>
                <a:cs typeface="Times" panose="02020603050405020304" pitchFamily="18" charset="0"/>
              </a:rPr>
              <a:t>familiar foe </a:t>
            </a:r>
            <a:r>
              <a:rPr lang="en-NZ" sz="1800" dirty="0">
                <a:latin typeface="+mn-lt"/>
                <a:ea typeface="Times New Roman" panose="02020603050405020304" pitchFamily="18" charset="0"/>
                <a:cs typeface="Times" panose="02020603050405020304" pitchFamily="18" charset="0"/>
              </a:rPr>
              <a:t>in </a:t>
            </a:r>
            <a:r>
              <a:rPr lang="en-NZ" sz="1800" i="1" dirty="0">
                <a:latin typeface="+mn-lt"/>
                <a:ea typeface="Times New Roman" panose="02020603050405020304" pitchFamily="18" charset="0"/>
                <a:cs typeface="Times" panose="02020603050405020304" pitchFamily="18" charset="0"/>
              </a:rPr>
              <a:t>foreign times</a:t>
            </a:r>
            <a:endParaRPr lang="en-US" sz="1800" dirty="0">
              <a:latin typeface="+mn-lt"/>
            </a:endParaRPr>
          </a:p>
        </p:txBody>
      </p:sp>
      <p:sp>
        <p:nvSpPr>
          <p:cNvPr id="7" name="Text Placeholder 5">
            <a:extLst>
              <a:ext uri="{FF2B5EF4-FFF2-40B4-BE49-F238E27FC236}">
                <a16:creationId xmlns:a16="http://schemas.microsoft.com/office/drawing/2014/main" id="{8B5B325C-8AF8-4BFA-B73F-B83AE5291C52}"/>
              </a:ext>
            </a:extLst>
          </p:cNvPr>
          <p:cNvSpPr txBox="1">
            <a:spLocks/>
          </p:cNvSpPr>
          <p:nvPr/>
        </p:nvSpPr>
        <p:spPr>
          <a:xfrm>
            <a:off x="3064702" y="3606774"/>
            <a:ext cx="2272600" cy="959237"/>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mi-NZ" dirty="0" err="1"/>
              <a:t>Flu</a:t>
            </a:r>
            <a:r>
              <a:rPr lang="mi-NZ" dirty="0"/>
              <a:t> </a:t>
            </a:r>
            <a:r>
              <a:rPr lang="mi-NZ" dirty="0" err="1"/>
              <a:t>is</a:t>
            </a:r>
            <a:r>
              <a:rPr lang="mi-NZ" dirty="0"/>
              <a:t> </a:t>
            </a:r>
            <a:r>
              <a:rPr lang="mi-NZ" dirty="0" err="1"/>
              <a:t>seen</a:t>
            </a:r>
            <a:r>
              <a:rPr lang="mi-NZ" dirty="0"/>
              <a:t> </a:t>
            </a:r>
            <a:r>
              <a:rPr lang="mi-NZ" dirty="0" err="1"/>
              <a:t>as</a:t>
            </a:r>
            <a:r>
              <a:rPr lang="mi-NZ" dirty="0"/>
              <a:t> a </a:t>
            </a:r>
            <a:r>
              <a:rPr lang="mi-NZ" dirty="0" err="1"/>
              <a:t>domesticated</a:t>
            </a:r>
            <a:r>
              <a:rPr lang="mi-NZ" dirty="0"/>
              <a:t> </a:t>
            </a:r>
            <a:r>
              <a:rPr lang="mi-NZ" dirty="0" err="1"/>
              <a:t>animal</a:t>
            </a:r>
            <a:r>
              <a:rPr lang="mi-NZ" dirty="0"/>
              <a:t> </a:t>
            </a:r>
            <a:r>
              <a:rPr lang="mi-NZ" dirty="0" err="1"/>
              <a:t>i.e</a:t>
            </a:r>
            <a:r>
              <a:rPr lang="mi-NZ" dirty="0"/>
              <a:t>. a </a:t>
            </a:r>
            <a:r>
              <a:rPr lang="mi-NZ" dirty="0" err="1"/>
              <a:t>husky</a:t>
            </a:r>
            <a:r>
              <a:rPr lang="mi-NZ" dirty="0"/>
              <a:t>.</a:t>
            </a:r>
          </a:p>
          <a:p>
            <a:pPr algn="ctr"/>
            <a:r>
              <a:rPr lang="mi-NZ" i="1" dirty="0" err="1"/>
              <a:t>But</a:t>
            </a:r>
            <a:r>
              <a:rPr lang="mi-NZ" i="1" dirty="0"/>
              <a:t>, </a:t>
            </a:r>
            <a:r>
              <a:rPr lang="mi-NZ" i="1" dirty="0" err="1"/>
              <a:t>can</a:t>
            </a:r>
            <a:r>
              <a:rPr lang="mi-NZ" i="1" dirty="0"/>
              <a:t> </a:t>
            </a:r>
            <a:r>
              <a:rPr lang="mi-NZ" i="1" dirty="0" err="1"/>
              <a:t>bite</a:t>
            </a:r>
            <a:r>
              <a:rPr lang="mi-NZ" i="1" dirty="0"/>
              <a:t> – </a:t>
            </a:r>
            <a:r>
              <a:rPr lang="mi-NZ" i="1" dirty="0" err="1"/>
              <a:t>has</a:t>
            </a:r>
            <a:r>
              <a:rPr lang="mi-NZ" i="1" dirty="0"/>
              <a:t> </a:t>
            </a:r>
            <a:r>
              <a:rPr lang="mi-NZ" i="1" dirty="0" err="1"/>
              <a:t>serious</a:t>
            </a:r>
            <a:r>
              <a:rPr lang="mi-NZ" i="1" dirty="0"/>
              <a:t>/</a:t>
            </a:r>
            <a:r>
              <a:rPr lang="mi-NZ" i="1" dirty="0" err="1"/>
              <a:t>dangerous</a:t>
            </a:r>
            <a:r>
              <a:rPr lang="mi-NZ" i="1" dirty="0"/>
              <a:t> </a:t>
            </a:r>
            <a:r>
              <a:rPr lang="mi-NZ" i="1" dirty="0" err="1"/>
              <a:t>potential</a:t>
            </a:r>
            <a:endParaRPr lang="en-NZ" i="1" dirty="0"/>
          </a:p>
        </p:txBody>
      </p:sp>
      <p:pic>
        <p:nvPicPr>
          <p:cNvPr id="8" name="Picture 7" descr="A wolf standing in snow&#10;&#10;Description automatically generated with medium confidence">
            <a:extLst>
              <a:ext uri="{FF2B5EF4-FFF2-40B4-BE49-F238E27FC236}">
                <a16:creationId xmlns:a16="http://schemas.microsoft.com/office/drawing/2014/main" id="{47BB8D7F-8F9E-4236-A9A2-E9CB5F255020}"/>
              </a:ext>
            </a:extLst>
          </p:cNvPr>
          <p:cNvPicPr>
            <a:picLocks noChangeAspect="1"/>
          </p:cNvPicPr>
          <p:nvPr/>
        </p:nvPicPr>
        <p:blipFill>
          <a:blip r:embed="rId3"/>
          <a:stretch>
            <a:fillRect/>
          </a:stretch>
        </p:blipFill>
        <p:spPr>
          <a:xfrm>
            <a:off x="316352" y="1097953"/>
            <a:ext cx="2400184" cy="2400184"/>
          </a:xfrm>
          <a:prstGeom prst="rect">
            <a:avLst/>
          </a:prstGeom>
        </p:spPr>
      </p:pic>
      <p:pic>
        <p:nvPicPr>
          <p:cNvPr id="9" name="Picture 8" descr="A dog running in a field&#10;&#10;Description automatically generated with medium confidence">
            <a:extLst>
              <a:ext uri="{FF2B5EF4-FFF2-40B4-BE49-F238E27FC236}">
                <a16:creationId xmlns:a16="http://schemas.microsoft.com/office/drawing/2014/main" id="{8015A800-66A5-4514-A316-301BBAE7CE49}"/>
              </a:ext>
            </a:extLst>
          </p:cNvPr>
          <p:cNvPicPr>
            <a:picLocks noChangeAspect="1"/>
          </p:cNvPicPr>
          <p:nvPr/>
        </p:nvPicPr>
        <p:blipFill rotWithShape="1">
          <a:blip r:embed="rId4"/>
          <a:srcRect l="23446" r="20872"/>
          <a:stretch/>
        </p:blipFill>
        <p:spPr>
          <a:xfrm>
            <a:off x="2997084" y="1094036"/>
            <a:ext cx="2407837" cy="2432412"/>
          </a:xfrm>
          <a:prstGeom prst="rect">
            <a:avLst/>
          </a:prstGeom>
        </p:spPr>
      </p:pic>
      <p:sp>
        <p:nvSpPr>
          <p:cNvPr id="10" name="Text Placeholder 5">
            <a:extLst>
              <a:ext uri="{FF2B5EF4-FFF2-40B4-BE49-F238E27FC236}">
                <a16:creationId xmlns:a16="http://schemas.microsoft.com/office/drawing/2014/main" id="{5DD2B16A-E19D-47AE-91AA-830724E01136}"/>
              </a:ext>
            </a:extLst>
          </p:cNvPr>
          <p:cNvSpPr txBox="1">
            <a:spLocks/>
          </p:cNvSpPr>
          <p:nvPr/>
        </p:nvSpPr>
        <p:spPr>
          <a:xfrm>
            <a:off x="384603" y="3566178"/>
            <a:ext cx="2272600" cy="774571"/>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mi-NZ" dirty="0"/>
              <a:t>COVID </a:t>
            </a:r>
            <a:r>
              <a:rPr lang="mi-NZ" dirty="0" err="1"/>
              <a:t>is</a:t>
            </a:r>
            <a:r>
              <a:rPr lang="mi-NZ" dirty="0"/>
              <a:t> </a:t>
            </a:r>
            <a:r>
              <a:rPr lang="mi-NZ" dirty="0" err="1"/>
              <a:t>an</a:t>
            </a:r>
            <a:r>
              <a:rPr lang="mi-NZ" dirty="0"/>
              <a:t> </a:t>
            </a:r>
            <a:r>
              <a:rPr lang="mi-NZ" dirty="0" err="1"/>
              <a:t>exotic</a:t>
            </a:r>
            <a:r>
              <a:rPr lang="mi-NZ" dirty="0"/>
              <a:t> </a:t>
            </a:r>
            <a:r>
              <a:rPr lang="mi-NZ" dirty="0" err="1"/>
              <a:t>sly</a:t>
            </a:r>
            <a:r>
              <a:rPr lang="mi-NZ" dirty="0"/>
              <a:t> </a:t>
            </a:r>
            <a:r>
              <a:rPr lang="mi-NZ" dirty="0" err="1"/>
              <a:t>predator</a:t>
            </a:r>
            <a:r>
              <a:rPr lang="mi-NZ" dirty="0"/>
              <a:t> </a:t>
            </a:r>
            <a:r>
              <a:rPr lang="mi-NZ" dirty="0" err="1"/>
              <a:t>i.e</a:t>
            </a:r>
            <a:r>
              <a:rPr lang="mi-NZ" dirty="0"/>
              <a:t>. a </a:t>
            </a:r>
            <a:r>
              <a:rPr lang="mi-NZ" dirty="0" err="1"/>
              <a:t>wolf</a:t>
            </a:r>
            <a:r>
              <a:rPr lang="mi-NZ" dirty="0"/>
              <a:t>.</a:t>
            </a:r>
          </a:p>
          <a:p>
            <a:pPr algn="ctr"/>
            <a:r>
              <a:rPr lang="mi-NZ" i="1" dirty="0" err="1"/>
              <a:t>Wild</a:t>
            </a:r>
            <a:r>
              <a:rPr lang="mi-NZ" i="1" dirty="0"/>
              <a:t>, </a:t>
            </a:r>
            <a:r>
              <a:rPr lang="mi-NZ" i="1" dirty="0" err="1"/>
              <a:t>looking</a:t>
            </a:r>
            <a:r>
              <a:rPr lang="mi-NZ" i="1" dirty="0"/>
              <a:t> for me</a:t>
            </a:r>
            <a:endParaRPr lang="en-NZ" i="1" dirty="0"/>
          </a:p>
        </p:txBody>
      </p:sp>
      <p:sp>
        <p:nvSpPr>
          <p:cNvPr id="11" name="TextBox 10">
            <a:extLst>
              <a:ext uri="{FF2B5EF4-FFF2-40B4-BE49-F238E27FC236}">
                <a16:creationId xmlns:a16="http://schemas.microsoft.com/office/drawing/2014/main" id="{7C1A69A9-F9FB-4FBD-BAFD-1E2261B532D2}"/>
              </a:ext>
            </a:extLst>
          </p:cNvPr>
          <p:cNvSpPr txBox="1"/>
          <p:nvPr/>
        </p:nvSpPr>
        <p:spPr>
          <a:xfrm>
            <a:off x="101028" y="6581001"/>
            <a:ext cx="6097712" cy="276999"/>
          </a:xfrm>
          <a:prstGeom prst="rect">
            <a:avLst/>
          </a:prstGeom>
          <a:noFill/>
        </p:spPr>
        <p:txBody>
          <a:bodyPr wrap="square">
            <a:spAutoFit/>
          </a:bodyPr>
          <a:lstStyle/>
          <a:p>
            <a:pPr>
              <a:spcBef>
                <a:spcPts val="0"/>
              </a:spcBef>
            </a:pPr>
            <a:r>
              <a:rPr lang="en-US" sz="1200">
                <a:latin typeface="Arial" panose="020B0604020202020204" pitchFamily="34" charset="0"/>
                <a:cs typeface="Arial" panose="020B0604020202020204" pitchFamily="34" charset="0"/>
              </a:rPr>
              <a:t>Source: State of Nation Flu April 2022, </a:t>
            </a:r>
            <a:r>
              <a:rPr lang="en-NZ" sz="1200"/>
              <a:t>Seqirus Research re HPV August 2022</a:t>
            </a:r>
            <a:r>
              <a:rPr lang="en-US" sz="1200">
                <a:latin typeface="Arial" panose="020B0604020202020204" pitchFamily="34" charset="0"/>
                <a:cs typeface="Arial" panose="020B0604020202020204" pitchFamily="34" charset="0"/>
              </a:rPr>
              <a:t> </a:t>
            </a:r>
          </a:p>
        </p:txBody>
      </p:sp>
      <p:sp>
        <p:nvSpPr>
          <p:cNvPr id="14" name="Content Placeholder 1">
            <a:extLst>
              <a:ext uri="{FF2B5EF4-FFF2-40B4-BE49-F238E27FC236}">
                <a16:creationId xmlns:a16="http://schemas.microsoft.com/office/drawing/2014/main" id="{A4DAC4C6-0163-496A-A559-7D6463F47580}"/>
              </a:ext>
            </a:extLst>
          </p:cNvPr>
          <p:cNvSpPr txBox="1">
            <a:spLocks/>
          </p:cNvSpPr>
          <p:nvPr/>
        </p:nvSpPr>
        <p:spPr>
          <a:xfrm>
            <a:off x="6293922" y="2710499"/>
            <a:ext cx="5797050" cy="41475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SzPct val="100000"/>
              <a:buNone/>
            </a:pPr>
            <a:r>
              <a:rPr lang="en-NZ" sz="1600" dirty="0">
                <a:solidFill>
                  <a:schemeClr val="tx1"/>
                </a:solidFill>
                <a:latin typeface="+mn-lt"/>
              </a:rPr>
              <a:t>Research in Aug 2022 found:</a:t>
            </a:r>
          </a:p>
          <a:p>
            <a:pPr marL="265113" indent="-265113">
              <a:lnSpc>
                <a:spcPct val="114000"/>
              </a:lnSpc>
              <a:spcBef>
                <a:spcPts val="0"/>
              </a:spcBef>
              <a:buSzPct val="100000"/>
              <a:buFont typeface="+mj-lt"/>
              <a:buAutoNum type="arabicPeriod"/>
            </a:pPr>
            <a:r>
              <a:rPr lang="en-NZ" sz="1600" dirty="0">
                <a:solidFill>
                  <a:schemeClr val="tx1"/>
                </a:solidFill>
                <a:latin typeface="+mn-lt"/>
              </a:rPr>
              <a:t>The strongest barriers to childhood </a:t>
            </a:r>
            <a:r>
              <a:rPr lang="en-NZ" sz="1600" dirty="0" err="1">
                <a:solidFill>
                  <a:schemeClr val="tx1"/>
                </a:solidFill>
                <a:latin typeface="+mn-lt"/>
              </a:rPr>
              <a:t>imms</a:t>
            </a:r>
            <a:r>
              <a:rPr lang="en-NZ" sz="1600" dirty="0">
                <a:solidFill>
                  <a:schemeClr val="tx1"/>
                </a:solidFill>
                <a:latin typeface="+mn-lt"/>
              </a:rPr>
              <a:t> were concerns about </a:t>
            </a:r>
            <a:r>
              <a:rPr lang="en-NZ" sz="1600" i="1" dirty="0">
                <a:solidFill>
                  <a:schemeClr val="tx1"/>
                </a:solidFill>
                <a:latin typeface="+mn-lt"/>
              </a:rPr>
              <a:t>side effects</a:t>
            </a:r>
            <a:r>
              <a:rPr lang="en-NZ" sz="1600" dirty="0">
                <a:solidFill>
                  <a:schemeClr val="tx1"/>
                </a:solidFill>
                <a:latin typeface="+mn-lt"/>
              </a:rPr>
              <a:t>, followed by the belief that some of the vaccinations are </a:t>
            </a:r>
            <a:r>
              <a:rPr lang="en-NZ" sz="1600" i="1" dirty="0">
                <a:solidFill>
                  <a:schemeClr val="tx1"/>
                </a:solidFill>
                <a:latin typeface="+mn-lt"/>
              </a:rPr>
              <a:t>unnecessary</a:t>
            </a:r>
            <a:r>
              <a:rPr lang="en-NZ" sz="1600" dirty="0">
                <a:solidFill>
                  <a:schemeClr val="tx1"/>
                </a:solidFill>
                <a:latin typeface="+mn-lt"/>
              </a:rPr>
              <a:t>. </a:t>
            </a:r>
          </a:p>
          <a:p>
            <a:pPr marL="265113" indent="-265113">
              <a:lnSpc>
                <a:spcPct val="114000"/>
              </a:lnSpc>
              <a:spcBef>
                <a:spcPts val="0"/>
              </a:spcBef>
              <a:buSzPct val="100000"/>
              <a:buFont typeface="+mj-lt"/>
              <a:buAutoNum type="arabicPeriod"/>
            </a:pPr>
            <a:r>
              <a:rPr lang="en-NZ" sz="1600" dirty="0">
                <a:solidFill>
                  <a:schemeClr val="tx1"/>
                </a:solidFill>
                <a:latin typeface="+mn-lt"/>
              </a:rPr>
              <a:t>Parents who were uncomfortable with childhood immunisations were most concerned about </a:t>
            </a:r>
            <a:r>
              <a:rPr lang="en-NZ" sz="1600" i="1" dirty="0">
                <a:solidFill>
                  <a:schemeClr val="tx1"/>
                </a:solidFill>
                <a:latin typeface="+mn-lt"/>
              </a:rPr>
              <a:t>side effects</a:t>
            </a:r>
            <a:r>
              <a:rPr lang="en-NZ" sz="1600" dirty="0">
                <a:solidFill>
                  <a:schemeClr val="tx1"/>
                </a:solidFill>
                <a:latin typeface="+mn-lt"/>
              </a:rPr>
              <a:t>, </a:t>
            </a:r>
            <a:r>
              <a:rPr lang="en-NZ" sz="1600" i="1" dirty="0">
                <a:solidFill>
                  <a:schemeClr val="tx1"/>
                </a:solidFill>
                <a:latin typeface="+mn-lt"/>
              </a:rPr>
              <a:t>testing quality</a:t>
            </a:r>
            <a:r>
              <a:rPr lang="en-NZ" sz="1600" dirty="0">
                <a:solidFill>
                  <a:schemeClr val="tx1"/>
                </a:solidFill>
                <a:latin typeface="+mn-lt"/>
              </a:rPr>
              <a:t>, </a:t>
            </a:r>
            <a:r>
              <a:rPr lang="en-NZ" sz="1600" i="1" dirty="0">
                <a:solidFill>
                  <a:schemeClr val="tx1"/>
                </a:solidFill>
                <a:latin typeface="+mn-lt"/>
              </a:rPr>
              <a:t>professed need</a:t>
            </a:r>
            <a:r>
              <a:rPr lang="en-NZ" sz="1600" dirty="0">
                <a:solidFill>
                  <a:schemeClr val="tx1"/>
                </a:solidFill>
                <a:latin typeface="+mn-lt"/>
              </a:rPr>
              <a:t> and </a:t>
            </a:r>
            <a:r>
              <a:rPr lang="en-NZ" sz="1600" i="1" dirty="0">
                <a:solidFill>
                  <a:schemeClr val="tx1"/>
                </a:solidFill>
                <a:latin typeface="+mn-lt"/>
              </a:rPr>
              <a:t>claimed effectiveness</a:t>
            </a:r>
            <a:r>
              <a:rPr lang="en-NZ" sz="1600" dirty="0">
                <a:solidFill>
                  <a:schemeClr val="tx1"/>
                </a:solidFill>
                <a:latin typeface="+mn-lt"/>
              </a:rPr>
              <a:t>.</a:t>
            </a:r>
          </a:p>
          <a:p>
            <a:pPr marL="541338" lvl="1" indent="-179388">
              <a:lnSpc>
                <a:spcPct val="114000"/>
              </a:lnSpc>
              <a:spcBef>
                <a:spcPts val="0"/>
              </a:spcBef>
              <a:buSzPct val="100000"/>
            </a:pPr>
            <a:r>
              <a:rPr lang="en-NZ" sz="1600" dirty="0">
                <a:solidFill>
                  <a:schemeClr val="tx1"/>
                </a:solidFill>
                <a:latin typeface="+mn-lt"/>
              </a:rPr>
              <a:t>These parents are fearful of what they have heard and feel incapable of making the correct decision, especially when they find the official information difficult to understand.  </a:t>
            </a:r>
          </a:p>
          <a:p>
            <a:pPr marL="628650" lvl="2" indent="0" algn="ctr">
              <a:lnSpc>
                <a:spcPct val="114000"/>
              </a:lnSpc>
              <a:spcBef>
                <a:spcPts val="0"/>
              </a:spcBef>
              <a:buSzPct val="100000"/>
              <a:buNone/>
            </a:pPr>
            <a:r>
              <a:rPr lang="en-NZ" sz="1800" b="1" dirty="0">
                <a:solidFill>
                  <a:schemeClr val="tx1"/>
                </a:solidFill>
                <a:latin typeface="+mn-lt"/>
              </a:rPr>
              <a:t>Fear + a lack of control = inaction</a:t>
            </a:r>
            <a:r>
              <a:rPr lang="en-NZ" sz="1800" dirty="0">
                <a:solidFill>
                  <a:schemeClr val="tx1"/>
                </a:solidFill>
                <a:latin typeface="+mn-lt"/>
              </a:rPr>
              <a:t>.</a:t>
            </a:r>
          </a:p>
          <a:p>
            <a:pPr marL="541338" lvl="1" indent="-179388">
              <a:lnSpc>
                <a:spcPct val="114000"/>
              </a:lnSpc>
              <a:spcBef>
                <a:spcPts val="0"/>
              </a:spcBef>
              <a:buSzPct val="100000"/>
            </a:pPr>
            <a:r>
              <a:rPr lang="en-NZ" sz="1600" dirty="0">
                <a:solidFill>
                  <a:schemeClr val="tx1"/>
                </a:solidFill>
                <a:latin typeface="+mn-lt"/>
              </a:rPr>
              <a:t>Māori and low-income parents were more likely to question these vaccines and to find the available information about them difficult to understand.</a:t>
            </a:r>
          </a:p>
          <a:p>
            <a:pPr marL="0" indent="0">
              <a:lnSpc>
                <a:spcPct val="114000"/>
              </a:lnSpc>
              <a:spcBef>
                <a:spcPts val="0"/>
              </a:spcBef>
              <a:buSzPct val="100000"/>
              <a:buFont typeface="Arial" panose="020B0604020202020204" pitchFamily="34" charset="0"/>
              <a:buNone/>
            </a:pPr>
            <a:endParaRPr lang="en-NZ" sz="1600" dirty="0">
              <a:solidFill>
                <a:schemeClr val="tx1"/>
              </a:solidFill>
              <a:latin typeface="+mn-lt"/>
            </a:endParaRPr>
          </a:p>
          <a:p>
            <a:pPr>
              <a:lnSpc>
                <a:spcPct val="114000"/>
              </a:lnSpc>
              <a:spcBef>
                <a:spcPts val="0"/>
              </a:spcBef>
              <a:buSzPct val="100000"/>
              <a:buFont typeface="+mj-lt"/>
              <a:buAutoNum type="arabicPeriod"/>
            </a:pPr>
            <a:endParaRPr lang="en-NZ" sz="1600" dirty="0">
              <a:solidFill>
                <a:schemeClr val="tx1"/>
              </a:solidFill>
              <a:latin typeface="+mn-lt"/>
            </a:endParaRPr>
          </a:p>
        </p:txBody>
      </p:sp>
      <p:sp>
        <p:nvSpPr>
          <p:cNvPr id="15" name="Text Placeholder 2">
            <a:extLst>
              <a:ext uri="{FF2B5EF4-FFF2-40B4-BE49-F238E27FC236}">
                <a16:creationId xmlns:a16="http://schemas.microsoft.com/office/drawing/2014/main" id="{0C32DA66-090E-48A5-B937-1D9979A1E7B3}"/>
              </a:ext>
            </a:extLst>
          </p:cNvPr>
          <p:cNvSpPr txBox="1">
            <a:spLocks/>
          </p:cNvSpPr>
          <p:nvPr/>
        </p:nvSpPr>
        <p:spPr>
          <a:xfrm>
            <a:off x="6025079" y="1078843"/>
            <a:ext cx="5726045" cy="1459552"/>
          </a:xfrm>
          <a:prstGeom prst="rect">
            <a:avLst/>
          </a:prstGeom>
        </p:spPr>
        <p:txBody>
          <a:bodyPr wrap="square"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mn-lt"/>
              </a:rPr>
              <a:t>Childhood </a:t>
            </a:r>
            <a:r>
              <a:rPr lang="en-US" sz="1800" dirty="0" err="1">
                <a:latin typeface="+mn-lt"/>
              </a:rPr>
              <a:t>immunisations</a:t>
            </a:r>
            <a:r>
              <a:rPr lang="en-US" sz="1800" dirty="0">
                <a:latin typeface="+mn-lt"/>
              </a:rPr>
              <a:t> </a:t>
            </a:r>
            <a:r>
              <a:rPr lang="en-NZ" sz="1800" dirty="0">
                <a:latin typeface="+mn-lt"/>
              </a:rPr>
              <a:t>e.g. those for tetanus, polio &amp; mumps are widely accepted &amp; approved treatments.</a:t>
            </a:r>
          </a:p>
          <a:p>
            <a:r>
              <a:rPr lang="en-GB" sz="1800" dirty="0">
                <a:latin typeface="+mn-lt"/>
              </a:rPr>
              <a:t>Feelings on the HPV vaccine fall between the high comfort and trust of infant immunisations and the distrust and uncertainty of COVID-19 ones</a:t>
            </a:r>
          </a:p>
        </p:txBody>
      </p:sp>
    </p:spTree>
    <p:extLst>
      <p:ext uri="{BB962C8B-B14F-4D97-AF65-F5344CB8AC3E}">
        <p14:creationId xmlns:p14="http://schemas.microsoft.com/office/powerpoint/2010/main" val="216030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643B-63E3-43CB-B623-57665D846919}"/>
              </a:ext>
            </a:extLst>
          </p:cNvPr>
          <p:cNvSpPr>
            <a:spLocks noGrp="1"/>
          </p:cNvSpPr>
          <p:nvPr>
            <p:ph type="title"/>
          </p:nvPr>
        </p:nvSpPr>
        <p:spPr>
          <a:xfrm>
            <a:off x="6499864" y="1928073"/>
            <a:ext cx="4786229" cy="3001853"/>
          </a:xfrm>
        </p:spPr>
        <p:txBody>
          <a:bodyPr>
            <a:noAutofit/>
          </a:bodyPr>
          <a:lstStyle/>
          <a:p>
            <a:r>
              <a:rPr lang="en-NZ" sz="4400"/>
              <a:t>Current perceptions towards childhood immunisations</a:t>
            </a:r>
          </a:p>
        </p:txBody>
      </p:sp>
    </p:spTree>
    <p:extLst>
      <p:ext uri="{BB962C8B-B14F-4D97-AF65-F5344CB8AC3E}">
        <p14:creationId xmlns:p14="http://schemas.microsoft.com/office/powerpoint/2010/main" val="2752602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49DAEE-0CA1-442D-9971-FCDD2E51CB97}"/>
              </a:ext>
            </a:extLst>
          </p:cNvPr>
          <p:cNvSpPr>
            <a:spLocks noGrp="1"/>
          </p:cNvSpPr>
          <p:nvPr>
            <p:ph type="body" sz="quarter" idx="14"/>
          </p:nvPr>
        </p:nvSpPr>
        <p:spPr>
          <a:xfrm>
            <a:off x="275020" y="462644"/>
            <a:ext cx="11909010" cy="608825"/>
          </a:xfrm>
        </p:spPr>
        <p:txBody>
          <a:bodyPr/>
          <a:lstStyle/>
          <a:p>
            <a:r>
              <a:rPr lang="en-NZ" sz="2800"/>
              <a:t>The majority understand the importance of childhood immunisations</a:t>
            </a:r>
          </a:p>
        </p:txBody>
      </p:sp>
      <p:graphicFrame>
        <p:nvGraphicFramePr>
          <p:cNvPr id="7" name="Chart 6">
            <a:extLst>
              <a:ext uri="{FF2B5EF4-FFF2-40B4-BE49-F238E27FC236}">
                <a16:creationId xmlns:a16="http://schemas.microsoft.com/office/drawing/2014/main" id="{8EBCBE3C-C6E2-411D-9D02-01110DB92B4F}"/>
              </a:ext>
            </a:extLst>
          </p:cNvPr>
          <p:cNvGraphicFramePr/>
          <p:nvPr/>
        </p:nvGraphicFramePr>
        <p:xfrm>
          <a:off x="275021" y="1096657"/>
          <a:ext cx="2994953" cy="5184874"/>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a:extLst>
              <a:ext uri="{FF2B5EF4-FFF2-40B4-BE49-F238E27FC236}">
                <a16:creationId xmlns:a16="http://schemas.microsoft.com/office/drawing/2014/main" id="{5C3BFA31-F8CD-4358-A6D4-B8CDB385FD50}"/>
              </a:ext>
            </a:extLst>
          </p:cNvPr>
          <p:cNvSpPr/>
          <p:nvPr/>
        </p:nvSpPr>
        <p:spPr>
          <a:xfrm>
            <a:off x="2375009" y="1252332"/>
            <a:ext cx="318053" cy="2932043"/>
          </a:xfrm>
          <a:prstGeom prst="rightBrace">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solidFill>
                <a:srgbClr val="00B050"/>
              </a:solidFill>
            </a:endParaRPr>
          </a:p>
        </p:txBody>
      </p:sp>
      <p:sp>
        <p:nvSpPr>
          <p:cNvPr id="6" name="Right Brace 5">
            <a:extLst>
              <a:ext uri="{FF2B5EF4-FFF2-40B4-BE49-F238E27FC236}">
                <a16:creationId xmlns:a16="http://schemas.microsoft.com/office/drawing/2014/main" id="{CCF459C3-0261-4F2E-8764-E48EBBBCCA29}"/>
              </a:ext>
            </a:extLst>
          </p:cNvPr>
          <p:cNvSpPr/>
          <p:nvPr/>
        </p:nvSpPr>
        <p:spPr>
          <a:xfrm>
            <a:off x="2384947" y="4542184"/>
            <a:ext cx="318053" cy="227620"/>
          </a:xfrm>
          <a:prstGeom prst="righ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solidFill>
                <a:srgbClr val="00B050"/>
              </a:solidFill>
            </a:endParaRPr>
          </a:p>
        </p:txBody>
      </p:sp>
      <p:sp>
        <p:nvSpPr>
          <p:cNvPr id="4" name="TextBox 3">
            <a:extLst>
              <a:ext uri="{FF2B5EF4-FFF2-40B4-BE49-F238E27FC236}">
                <a16:creationId xmlns:a16="http://schemas.microsoft.com/office/drawing/2014/main" id="{851539FB-3933-4494-A32C-02B60862DE82}"/>
              </a:ext>
            </a:extLst>
          </p:cNvPr>
          <p:cNvSpPr txBox="1"/>
          <p:nvPr/>
        </p:nvSpPr>
        <p:spPr>
          <a:xfrm>
            <a:off x="2693504" y="2583196"/>
            <a:ext cx="1361661" cy="307777"/>
          </a:xfrm>
          <a:prstGeom prst="rect">
            <a:avLst/>
          </a:prstGeom>
          <a:noFill/>
        </p:spPr>
        <p:txBody>
          <a:bodyPr wrap="square" rtlCol="0">
            <a:spAutoFit/>
          </a:bodyPr>
          <a:lstStyle/>
          <a:p>
            <a:r>
              <a:rPr lang="en-NZ" sz="1400" b="1"/>
              <a:t>Net agree: 81%</a:t>
            </a:r>
          </a:p>
        </p:txBody>
      </p:sp>
      <p:sp>
        <p:nvSpPr>
          <p:cNvPr id="8" name="TextBox 7">
            <a:extLst>
              <a:ext uri="{FF2B5EF4-FFF2-40B4-BE49-F238E27FC236}">
                <a16:creationId xmlns:a16="http://schemas.microsoft.com/office/drawing/2014/main" id="{C977DF13-7E9F-4D0D-B652-29E3D6598485}"/>
              </a:ext>
            </a:extLst>
          </p:cNvPr>
          <p:cNvSpPr txBox="1"/>
          <p:nvPr/>
        </p:nvSpPr>
        <p:spPr>
          <a:xfrm>
            <a:off x="2723320" y="4513404"/>
            <a:ext cx="1729927" cy="307777"/>
          </a:xfrm>
          <a:prstGeom prst="rect">
            <a:avLst/>
          </a:prstGeom>
          <a:noFill/>
        </p:spPr>
        <p:txBody>
          <a:bodyPr wrap="square" rtlCol="0">
            <a:spAutoFit/>
          </a:bodyPr>
          <a:lstStyle/>
          <a:p>
            <a:r>
              <a:rPr lang="en-NZ" sz="1400" b="1"/>
              <a:t>Net disagree: 7%</a:t>
            </a:r>
          </a:p>
        </p:txBody>
      </p:sp>
      <p:graphicFrame>
        <p:nvGraphicFramePr>
          <p:cNvPr id="5" name="Table 8">
            <a:extLst>
              <a:ext uri="{FF2B5EF4-FFF2-40B4-BE49-F238E27FC236}">
                <a16:creationId xmlns:a16="http://schemas.microsoft.com/office/drawing/2014/main" id="{9466AFB1-ADC0-4C9C-AD56-B05433E2D679}"/>
              </a:ext>
            </a:extLst>
          </p:cNvPr>
          <p:cNvGraphicFramePr>
            <a:graphicFrameLocks noGrp="1"/>
          </p:cNvGraphicFramePr>
          <p:nvPr>
            <p:extLst>
              <p:ext uri="{D42A27DB-BD31-4B8C-83A1-F6EECF244321}">
                <p14:modId xmlns:p14="http://schemas.microsoft.com/office/powerpoint/2010/main" val="2487734881"/>
              </p:ext>
            </p:extLst>
          </p:nvPr>
        </p:nvGraphicFramePr>
        <p:xfrm>
          <a:off x="4599764" y="1125536"/>
          <a:ext cx="6992343" cy="1368628"/>
        </p:xfrm>
        <a:graphic>
          <a:graphicData uri="http://schemas.openxmlformats.org/drawingml/2006/table">
            <a:tbl>
              <a:tblPr firstRow="1" bandRow="1">
                <a:tableStyleId>{5C22544A-7EE6-4342-B048-85BDC9FD1C3A}</a:tableStyleId>
              </a:tblPr>
              <a:tblGrid>
                <a:gridCol w="1793210">
                  <a:extLst>
                    <a:ext uri="{9D8B030D-6E8A-4147-A177-3AD203B41FA5}">
                      <a16:colId xmlns:a16="http://schemas.microsoft.com/office/drawing/2014/main" val="1691919050"/>
                    </a:ext>
                  </a:extLst>
                </a:gridCol>
                <a:gridCol w="1003727">
                  <a:extLst>
                    <a:ext uri="{9D8B030D-6E8A-4147-A177-3AD203B41FA5}">
                      <a16:colId xmlns:a16="http://schemas.microsoft.com/office/drawing/2014/main" val="3451746784"/>
                    </a:ext>
                  </a:extLst>
                </a:gridCol>
                <a:gridCol w="1109001">
                  <a:extLst>
                    <a:ext uri="{9D8B030D-6E8A-4147-A177-3AD203B41FA5}">
                      <a16:colId xmlns:a16="http://schemas.microsoft.com/office/drawing/2014/main" val="1203966878"/>
                    </a:ext>
                  </a:extLst>
                </a:gridCol>
                <a:gridCol w="1116526">
                  <a:extLst>
                    <a:ext uri="{9D8B030D-6E8A-4147-A177-3AD203B41FA5}">
                      <a16:colId xmlns:a16="http://schemas.microsoft.com/office/drawing/2014/main" val="3257777479"/>
                    </a:ext>
                  </a:extLst>
                </a:gridCol>
                <a:gridCol w="1969879">
                  <a:extLst>
                    <a:ext uri="{9D8B030D-6E8A-4147-A177-3AD203B41FA5}">
                      <a16:colId xmlns:a16="http://schemas.microsoft.com/office/drawing/2014/main" val="36416594"/>
                    </a:ext>
                  </a:extLst>
                </a:gridCol>
              </a:tblGrid>
              <a:tr h="549833">
                <a:tc>
                  <a:txBody>
                    <a:bodyPr/>
                    <a:lstStyle/>
                    <a:p>
                      <a:endParaRPr lang="en-NZ" sz="1400">
                        <a:solidFill>
                          <a:schemeClr val="tx1"/>
                        </a:solidFill>
                      </a:endParaRPr>
                    </a:p>
                  </a:txBody>
                  <a:tcPr/>
                </a:tc>
                <a:tc>
                  <a:txBody>
                    <a:bodyPr/>
                    <a:lstStyle/>
                    <a:p>
                      <a:pPr algn="ctr"/>
                      <a:r>
                        <a:rPr lang="en-NZ" sz="1400">
                          <a:solidFill>
                            <a:schemeClr val="tx1"/>
                          </a:solidFill>
                        </a:rPr>
                        <a:t>Total</a:t>
                      </a:r>
                    </a:p>
                    <a:p>
                      <a:pPr algn="ctr"/>
                      <a:r>
                        <a:rPr lang="en-NZ" sz="1400">
                          <a:solidFill>
                            <a:schemeClr val="tx1"/>
                          </a:solidFill>
                        </a:rPr>
                        <a:t>n=1,570</a:t>
                      </a:r>
                    </a:p>
                  </a:txBody>
                  <a:tcPr/>
                </a:tc>
                <a:tc>
                  <a:txBody>
                    <a:bodyPr/>
                    <a:lstStyle/>
                    <a:p>
                      <a:pPr algn="ctr"/>
                      <a:r>
                        <a:rPr lang="en-NZ" sz="1400">
                          <a:solidFill>
                            <a:schemeClr val="tx1"/>
                          </a:solidFill>
                        </a:rPr>
                        <a:t>Māori</a:t>
                      </a:r>
                    </a:p>
                    <a:p>
                      <a:pPr algn="ctr"/>
                      <a:r>
                        <a:rPr lang="en-NZ" sz="1400">
                          <a:solidFill>
                            <a:schemeClr val="tx1"/>
                          </a:solidFill>
                        </a:rPr>
                        <a:t>n=298</a:t>
                      </a:r>
                    </a:p>
                  </a:txBody>
                  <a:tcPr/>
                </a:tc>
                <a:tc>
                  <a:txBody>
                    <a:bodyPr/>
                    <a:lstStyle/>
                    <a:p>
                      <a:pPr algn="ctr"/>
                      <a:r>
                        <a:rPr lang="en-NZ" sz="1400">
                          <a:solidFill>
                            <a:schemeClr val="tx1"/>
                          </a:solidFill>
                        </a:rPr>
                        <a:t>Pacific</a:t>
                      </a:r>
                    </a:p>
                    <a:p>
                      <a:pPr algn="ctr"/>
                      <a:r>
                        <a:rPr lang="en-NZ" sz="1400">
                          <a:solidFill>
                            <a:schemeClr val="tx1"/>
                          </a:solidFill>
                        </a:rPr>
                        <a:t>n=112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400">
                          <a:solidFill>
                            <a:schemeClr val="tx1"/>
                          </a:solidFill>
                        </a:rPr>
                        <a:t>Responsible for a disabled child ≤12 years</a:t>
                      </a:r>
                    </a:p>
                    <a:p>
                      <a:pPr algn="ctr"/>
                      <a:r>
                        <a:rPr lang="en-NZ" sz="1400">
                          <a:solidFill>
                            <a:schemeClr val="tx1"/>
                          </a:solidFill>
                        </a:rPr>
                        <a:t>n=68</a:t>
                      </a:r>
                    </a:p>
                  </a:txBody>
                  <a:tcPr/>
                </a:tc>
                <a:extLst>
                  <a:ext uri="{0D108BD9-81ED-4DB2-BD59-A6C34878D82A}">
                    <a16:rowId xmlns:a16="http://schemas.microsoft.com/office/drawing/2014/main" val="3324179281"/>
                  </a:ext>
                </a:extLst>
              </a:tr>
              <a:tr h="318554">
                <a:tc>
                  <a:txBody>
                    <a:bodyPr/>
                    <a:lstStyle/>
                    <a:p>
                      <a:r>
                        <a:rPr lang="en-NZ" sz="1400"/>
                        <a:t>Net agree</a:t>
                      </a:r>
                    </a:p>
                  </a:txBody>
                  <a:tcPr/>
                </a:tc>
                <a:tc>
                  <a:txBody>
                    <a:bodyPr/>
                    <a:lstStyle/>
                    <a:p>
                      <a:pPr algn="ctr"/>
                      <a:r>
                        <a:rPr lang="en-NZ" sz="1400"/>
                        <a:t>81%</a:t>
                      </a:r>
                    </a:p>
                  </a:txBody>
                  <a:tcPr/>
                </a:tc>
                <a:tc>
                  <a:txBody>
                    <a:bodyPr/>
                    <a:lstStyle/>
                    <a:p>
                      <a:pPr algn="ctr"/>
                      <a:r>
                        <a:rPr lang="en-NZ" sz="1400"/>
                        <a:t>78%</a:t>
                      </a:r>
                    </a:p>
                  </a:txBody>
                  <a:tcPr/>
                </a:tc>
                <a:tc>
                  <a:txBody>
                    <a:bodyPr/>
                    <a:lstStyle/>
                    <a:p>
                      <a:pPr algn="ctr"/>
                      <a:r>
                        <a:rPr lang="en-NZ" sz="1400"/>
                        <a:t>76%</a:t>
                      </a:r>
                    </a:p>
                  </a:txBody>
                  <a:tcPr/>
                </a:tc>
                <a:tc>
                  <a:txBody>
                    <a:bodyPr/>
                    <a:lstStyle/>
                    <a:p>
                      <a:pPr algn="ctr"/>
                      <a:r>
                        <a:rPr lang="en-NZ" sz="1400">
                          <a:solidFill>
                            <a:schemeClr val="tx1"/>
                          </a:solidFill>
                        </a:rPr>
                        <a:t>66%</a:t>
                      </a:r>
                    </a:p>
                  </a:txBody>
                  <a:tcPr/>
                </a:tc>
                <a:extLst>
                  <a:ext uri="{0D108BD9-81ED-4DB2-BD59-A6C34878D82A}">
                    <a16:rowId xmlns:a16="http://schemas.microsoft.com/office/drawing/2014/main" val="3371761299"/>
                  </a:ext>
                </a:extLst>
              </a:tr>
              <a:tr h="318554">
                <a:tc>
                  <a:txBody>
                    <a:bodyPr/>
                    <a:lstStyle/>
                    <a:p>
                      <a:r>
                        <a:rPr lang="en-NZ" sz="1400"/>
                        <a:t>Net disagree</a:t>
                      </a:r>
                    </a:p>
                  </a:txBody>
                  <a:tcPr/>
                </a:tc>
                <a:tc>
                  <a:txBody>
                    <a:bodyPr/>
                    <a:lstStyle/>
                    <a:p>
                      <a:pPr algn="ctr"/>
                      <a:r>
                        <a:rPr lang="en-NZ" sz="1400"/>
                        <a:t>7%</a:t>
                      </a:r>
                    </a:p>
                  </a:txBody>
                  <a:tcPr/>
                </a:tc>
                <a:tc>
                  <a:txBody>
                    <a:bodyPr/>
                    <a:lstStyle/>
                    <a:p>
                      <a:pPr algn="ctr"/>
                      <a:r>
                        <a:rPr lang="en-NZ" sz="1400"/>
                        <a:t>8%</a:t>
                      </a:r>
                    </a:p>
                  </a:txBody>
                  <a:tcPr/>
                </a:tc>
                <a:tc>
                  <a:txBody>
                    <a:bodyPr/>
                    <a:lstStyle/>
                    <a:p>
                      <a:pPr algn="ctr"/>
                      <a:r>
                        <a:rPr lang="en-NZ" sz="1400"/>
                        <a:t>6%</a:t>
                      </a:r>
                    </a:p>
                  </a:txBody>
                  <a:tcPr/>
                </a:tc>
                <a:tc>
                  <a:txBody>
                    <a:bodyPr/>
                    <a:lstStyle/>
                    <a:p>
                      <a:pPr algn="ctr"/>
                      <a:r>
                        <a:rPr lang="en-NZ" sz="1400"/>
                        <a:t>15%</a:t>
                      </a:r>
                    </a:p>
                  </a:txBody>
                  <a:tcPr/>
                </a:tc>
                <a:extLst>
                  <a:ext uri="{0D108BD9-81ED-4DB2-BD59-A6C34878D82A}">
                    <a16:rowId xmlns:a16="http://schemas.microsoft.com/office/drawing/2014/main" val="861433720"/>
                  </a:ext>
                </a:extLst>
              </a:tr>
            </a:tbl>
          </a:graphicData>
        </a:graphic>
      </p:graphicFrame>
      <p:grpSp>
        <p:nvGrpSpPr>
          <p:cNvPr id="10" name="Group 9">
            <a:extLst>
              <a:ext uri="{FF2B5EF4-FFF2-40B4-BE49-F238E27FC236}">
                <a16:creationId xmlns:a16="http://schemas.microsoft.com/office/drawing/2014/main" id="{9A10EA92-C869-4377-8BFA-7200456CE988}"/>
              </a:ext>
            </a:extLst>
          </p:cNvPr>
          <p:cNvGrpSpPr/>
          <p:nvPr/>
        </p:nvGrpSpPr>
        <p:grpSpPr>
          <a:xfrm>
            <a:off x="9818245" y="6668231"/>
            <a:ext cx="2365785" cy="200055"/>
            <a:chOff x="1371259" y="6522264"/>
            <a:chExt cx="2365785" cy="200055"/>
          </a:xfrm>
        </p:grpSpPr>
        <p:sp>
          <p:nvSpPr>
            <p:cNvPr id="11" name="Triangle 4">
              <a:extLst>
                <a:ext uri="{FF2B5EF4-FFF2-40B4-BE49-F238E27FC236}">
                  <a16:creationId xmlns:a16="http://schemas.microsoft.com/office/drawing/2014/main" id="{224F19A0-BDEC-4F50-BF9F-384D9BBD1275}"/>
                </a:ext>
              </a:extLst>
            </p:cNvPr>
            <p:cNvSpPr/>
            <p:nvPr/>
          </p:nvSpPr>
          <p:spPr>
            <a:xfrm>
              <a:off x="1371259" y="6524784"/>
              <a:ext cx="197709" cy="16106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riangle 6">
              <a:extLst>
                <a:ext uri="{FF2B5EF4-FFF2-40B4-BE49-F238E27FC236}">
                  <a16:creationId xmlns:a16="http://schemas.microsoft.com/office/drawing/2014/main" id="{81D7BAE3-27FC-4721-88B3-8E1659A45C10}"/>
                </a:ext>
              </a:extLst>
            </p:cNvPr>
            <p:cNvSpPr/>
            <p:nvPr/>
          </p:nvSpPr>
          <p:spPr>
            <a:xfrm rot="10800000">
              <a:off x="1544250" y="6524782"/>
              <a:ext cx="197709" cy="16106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597F140C-BB8D-4B8D-8268-AE5E8177E533}"/>
                </a:ext>
              </a:extLst>
            </p:cNvPr>
            <p:cNvSpPr txBox="1"/>
            <p:nvPr/>
          </p:nvSpPr>
          <p:spPr>
            <a:xfrm>
              <a:off x="1741960" y="6522264"/>
              <a:ext cx="1995084" cy="200055"/>
            </a:xfrm>
            <a:prstGeom prst="rect">
              <a:avLst/>
            </a:prstGeom>
            <a:noFill/>
          </p:spPr>
          <p:txBody>
            <a:bodyPr wrap="square" rtlCol="0">
              <a:spAutoFit/>
            </a:bodyPr>
            <a:lstStyle/>
            <a:p>
              <a:r>
                <a:rPr lang="en-US" sz="700"/>
                <a:t>Significantly </a:t>
              </a:r>
              <a:r>
                <a:rPr lang="en-US" sz="700" b="1">
                  <a:solidFill>
                    <a:srgbClr val="00B050"/>
                  </a:solidFill>
                </a:rPr>
                <a:t>higher</a:t>
              </a:r>
              <a:r>
                <a:rPr lang="en-US" sz="700"/>
                <a:t> /</a:t>
              </a:r>
              <a:r>
                <a:rPr lang="en-US" sz="700" b="1"/>
                <a:t> </a:t>
              </a:r>
              <a:r>
                <a:rPr lang="en-US" sz="700" b="1">
                  <a:solidFill>
                    <a:srgbClr val="FF0000"/>
                  </a:solidFill>
                </a:rPr>
                <a:t>lower </a:t>
              </a:r>
              <a:r>
                <a:rPr lang="en-US" sz="700"/>
                <a:t>than average</a:t>
              </a:r>
            </a:p>
          </p:txBody>
        </p:sp>
      </p:grpSp>
      <p:sp>
        <p:nvSpPr>
          <p:cNvPr id="14" name="Triangle 6">
            <a:extLst>
              <a:ext uri="{FF2B5EF4-FFF2-40B4-BE49-F238E27FC236}">
                <a16:creationId xmlns:a16="http://schemas.microsoft.com/office/drawing/2014/main" id="{21669F24-0A4C-4119-8A1A-2A8070C568D3}"/>
              </a:ext>
            </a:extLst>
          </p:cNvPr>
          <p:cNvSpPr/>
          <p:nvPr/>
        </p:nvSpPr>
        <p:spPr>
          <a:xfrm rot="10800000">
            <a:off x="10927315" y="1916555"/>
            <a:ext cx="197709" cy="16106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5" name="TextBox 14">
            <a:extLst>
              <a:ext uri="{FF2B5EF4-FFF2-40B4-BE49-F238E27FC236}">
                <a16:creationId xmlns:a16="http://schemas.microsoft.com/office/drawing/2014/main" id="{25F578EC-2F97-4213-963E-1E49D9D62793}"/>
              </a:ext>
            </a:extLst>
          </p:cNvPr>
          <p:cNvSpPr txBox="1"/>
          <p:nvPr/>
        </p:nvSpPr>
        <p:spPr>
          <a:xfrm>
            <a:off x="4539729" y="2583197"/>
            <a:ext cx="7134584" cy="3898884"/>
          </a:xfrm>
          <a:prstGeom prst="rect">
            <a:avLst/>
          </a:prstGeom>
          <a:noFill/>
        </p:spPr>
        <p:txBody>
          <a:bodyPr wrap="square" rtlCol="0">
            <a:noAutofit/>
          </a:bodyPr>
          <a:lstStyle/>
          <a:p>
            <a:pPr>
              <a:lnSpc>
                <a:spcPct val="135000"/>
              </a:lnSpc>
            </a:pPr>
            <a:r>
              <a:rPr lang="en-NZ" sz="1200"/>
              <a:t>However, those who are responsible for a disabled child 12 years and under were </a:t>
            </a:r>
            <a:r>
              <a:rPr lang="en-NZ" sz="1200" u="sng"/>
              <a:t>less likely</a:t>
            </a:r>
            <a:r>
              <a:rPr lang="en-NZ" sz="1200"/>
              <a:t> to </a:t>
            </a:r>
            <a:r>
              <a:rPr lang="en-NZ" sz="1200" i="1"/>
              <a:t>agree</a:t>
            </a:r>
            <a:r>
              <a:rPr lang="en-NZ" sz="1200"/>
              <a:t> with the statement ‘childhood immunisations are important to protect our children from diseases and getting really sick’.</a:t>
            </a:r>
          </a:p>
          <a:p>
            <a:pPr>
              <a:lnSpc>
                <a:spcPct val="135000"/>
              </a:lnSpc>
            </a:pPr>
            <a:endParaRPr lang="en-NZ" sz="1200"/>
          </a:p>
          <a:p>
            <a:pPr>
              <a:lnSpc>
                <a:spcPct val="135000"/>
              </a:lnSpc>
            </a:pPr>
            <a:r>
              <a:rPr lang="en-NZ" sz="1200"/>
              <a:t>Other subgroups who were significantly </a:t>
            </a:r>
            <a:r>
              <a:rPr lang="en-NZ" sz="1200" u="sng"/>
              <a:t>less likely </a:t>
            </a:r>
            <a:r>
              <a:rPr lang="en-NZ" sz="1200"/>
              <a:t>to </a:t>
            </a:r>
            <a:r>
              <a:rPr lang="en-NZ" sz="1200" i="1"/>
              <a:t>agree</a:t>
            </a:r>
            <a:r>
              <a:rPr lang="en-NZ" sz="1200"/>
              <a:t> with this statement were:</a:t>
            </a:r>
          </a:p>
          <a:p>
            <a:pPr marL="628650" lvl="1" indent="-171450">
              <a:lnSpc>
                <a:spcPct val="135000"/>
              </a:lnSpc>
              <a:buFontTx/>
              <a:buChar char="-"/>
            </a:pPr>
            <a:r>
              <a:rPr lang="en-NZ" sz="1200">
                <a:solidFill>
                  <a:srgbClr val="FF0000"/>
                </a:solidFill>
              </a:rPr>
              <a:t>Younger parents/caregivers 18-34 years </a:t>
            </a:r>
            <a:r>
              <a:rPr lang="en-NZ" sz="1200"/>
              <a:t>(72% net agree vs total population result of 81%)</a:t>
            </a:r>
          </a:p>
          <a:p>
            <a:pPr marL="628650" lvl="1" indent="-171450">
              <a:lnSpc>
                <a:spcPct val="135000"/>
              </a:lnSpc>
              <a:buFontTx/>
              <a:buChar char="-"/>
            </a:pPr>
            <a:r>
              <a:rPr lang="en-NZ" sz="1200">
                <a:solidFill>
                  <a:srgbClr val="FF0000"/>
                </a:solidFill>
              </a:rPr>
              <a:t>Single parents with 3 or more children at home </a:t>
            </a:r>
            <a:r>
              <a:rPr lang="en-NZ" sz="1200"/>
              <a:t>(63%)</a:t>
            </a:r>
          </a:p>
          <a:p>
            <a:pPr marL="628650" lvl="1" indent="-171450">
              <a:lnSpc>
                <a:spcPct val="135000"/>
              </a:lnSpc>
              <a:buFontTx/>
              <a:buChar char="-"/>
            </a:pPr>
            <a:r>
              <a:rPr lang="en-NZ" sz="1200"/>
              <a:t>Those in occupations of business proprietor/self employed (67%)</a:t>
            </a:r>
          </a:p>
          <a:p>
            <a:pPr marL="628650" lvl="1" indent="-171450">
              <a:lnSpc>
                <a:spcPct val="135000"/>
              </a:lnSpc>
              <a:buFontTx/>
              <a:buChar char="-"/>
            </a:pPr>
            <a:r>
              <a:rPr lang="en-NZ" sz="1200">
                <a:solidFill>
                  <a:srgbClr val="FF0000"/>
                </a:solidFill>
              </a:rPr>
              <a:t>Those who have lower levels of education </a:t>
            </a:r>
            <a:r>
              <a:rPr lang="en-NZ" sz="1200"/>
              <a:t>(Total NCEA 2 or less, 76%)</a:t>
            </a:r>
          </a:p>
          <a:p>
            <a:pPr marL="628650" lvl="1" indent="-171450">
              <a:lnSpc>
                <a:spcPct val="135000"/>
              </a:lnSpc>
              <a:buFontTx/>
              <a:buChar char="-"/>
            </a:pPr>
            <a:r>
              <a:rPr lang="en-NZ" sz="1200">
                <a:solidFill>
                  <a:srgbClr val="FF0000"/>
                </a:solidFill>
              </a:rPr>
              <a:t>Those who have more children under the age of 5 </a:t>
            </a:r>
            <a:r>
              <a:rPr lang="en-NZ" sz="1200"/>
              <a:t>(at least three under the age of five, 64%)</a:t>
            </a:r>
          </a:p>
          <a:p>
            <a:pPr marL="628650" lvl="1" indent="-171450">
              <a:lnSpc>
                <a:spcPct val="135000"/>
              </a:lnSpc>
              <a:buFontTx/>
              <a:buChar char="-"/>
            </a:pPr>
            <a:r>
              <a:rPr lang="en-NZ" sz="1200"/>
              <a:t>Those who are less likely than a few months ago to get their child immunised if due (37%).</a:t>
            </a:r>
          </a:p>
          <a:p>
            <a:pPr>
              <a:lnSpc>
                <a:spcPct val="135000"/>
              </a:lnSpc>
            </a:pPr>
            <a:endParaRPr lang="en-NZ" sz="1200"/>
          </a:p>
          <a:p>
            <a:pPr>
              <a:lnSpc>
                <a:spcPct val="135000"/>
              </a:lnSpc>
            </a:pPr>
            <a:r>
              <a:rPr lang="en-NZ" sz="1200"/>
              <a:t>Those </a:t>
            </a:r>
            <a:r>
              <a:rPr lang="en-NZ" sz="1200">
                <a:solidFill>
                  <a:srgbClr val="00B050"/>
                </a:solidFill>
              </a:rPr>
              <a:t>living in Wellington </a:t>
            </a:r>
            <a:r>
              <a:rPr lang="en-NZ" sz="1200"/>
              <a:t>were </a:t>
            </a:r>
            <a:r>
              <a:rPr lang="en-NZ" sz="1200" u="sng"/>
              <a:t>more likely</a:t>
            </a:r>
            <a:r>
              <a:rPr lang="en-NZ" sz="1200"/>
              <a:t> to </a:t>
            </a:r>
            <a:r>
              <a:rPr lang="en-NZ" sz="1200" i="1"/>
              <a:t>agree</a:t>
            </a:r>
            <a:r>
              <a:rPr lang="en-NZ" sz="1200"/>
              <a:t> (87% cf. 81%). Those who have </a:t>
            </a:r>
            <a:r>
              <a:rPr lang="en-NZ" sz="1200">
                <a:solidFill>
                  <a:srgbClr val="00B050"/>
                </a:solidFill>
              </a:rPr>
              <a:t>seen/ heard something about childhood immunisations or measles </a:t>
            </a:r>
            <a:r>
              <a:rPr lang="en-NZ" sz="1200"/>
              <a:t>were also </a:t>
            </a:r>
            <a:r>
              <a:rPr lang="en-NZ" sz="1200" u="sng"/>
              <a:t>more likely</a:t>
            </a:r>
            <a:r>
              <a:rPr lang="en-NZ" sz="1200"/>
              <a:t> to </a:t>
            </a:r>
            <a:r>
              <a:rPr lang="en-NZ" sz="1200" i="1"/>
              <a:t>agree </a:t>
            </a:r>
            <a:r>
              <a:rPr lang="en-NZ" sz="1200"/>
              <a:t>(84% and 85% respectively).</a:t>
            </a:r>
          </a:p>
          <a:p>
            <a:pPr>
              <a:lnSpc>
                <a:spcPct val="135000"/>
              </a:lnSpc>
            </a:pPr>
            <a:endParaRPr lang="en-NZ" sz="1200"/>
          </a:p>
          <a:p>
            <a:pPr>
              <a:lnSpc>
                <a:spcPct val="135000"/>
              </a:lnSpc>
            </a:pPr>
            <a:r>
              <a:rPr lang="en-NZ" sz="1200"/>
              <a:t>There were no significant differences by gender, ethnicity, grouped household income levels and urban vs rural.</a:t>
            </a:r>
          </a:p>
        </p:txBody>
      </p:sp>
      <p:sp>
        <p:nvSpPr>
          <p:cNvPr id="16" name="Text Placeholder 4">
            <a:extLst>
              <a:ext uri="{FF2B5EF4-FFF2-40B4-BE49-F238E27FC236}">
                <a16:creationId xmlns:a16="http://schemas.microsoft.com/office/drawing/2014/main" id="{52C83057-5225-402F-AFC3-A7D389FCC2BD}"/>
              </a:ext>
            </a:extLst>
          </p:cNvPr>
          <p:cNvSpPr txBox="1">
            <a:spLocks/>
          </p:cNvSpPr>
          <p:nvPr/>
        </p:nvSpPr>
        <p:spPr>
          <a:xfrm>
            <a:off x="7971" y="6395356"/>
            <a:ext cx="7672904" cy="461665"/>
          </a:xfrm>
          <a:prstGeom prst="rect">
            <a:avLst/>
          </a:prstGeom>
        </p:spPr>
        <p:txBody>
          <a:bodyPr vert="horz" wrap="square" lIns="91440" tIns="45720" rIns="91440" bIns="45720" numCol="1" rtlCol="0">
            <a:spAutoFit/>
          </a:bodyPr>
          <a:lstStyle>
            <a:lvl1pPr marL="0" indent="0" algn="l" defTabSz="914400" rtl="0" eaLnBrk="1" latinLnBrk="0" hangingPunct="1">
              <a:lnSpc>
                <a:spcPct val="100000"/>
              </a:lnSpc>
              <a:spcBef>
                <a:spcPts val="1000"/>
              </a:spcBef>
              <a:buFontTx/>
              <a:buNone/>
              <a:defRPr sz="1200" b="0" i="0" kern="1200" baseline="0">
                <a:solidFill>
                  <a:schemeClr val="tx1"/>
                </a:solidFill>
                <a:latin typeface="+mn-lt"/>
                <a:ea typeface="Px Grotesk Regular" charset="0"/>
                <a:cs typeface="Px Grotesk Regular" charset="0"/>
              </a:defRPr>
            </a:lvl1pPr>
            <a:lvl2pPr marL="6286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2pPr>
            <a:lvl3pPr marL="10858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3pPr>
            <a:lvl4pPr marL="15430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4pPr>
            <a:lvl5pPr marL="2000250" indent="-171450" algn="l" defTabSz="914400" rtl="0" eaLnBrk="1" latinLnBrk="0" hangingPunct="1">
              <a:lnSpc>
                <a:spcPct val="100000"/>
              </a:lnSpc>
              <a:spcBef>
                <a:spcPts val="500"/>
              </a:spcBef>
              <a:buFont typeface="Arial" charset="0"/>
              <a:buChar char="•"/>
              <a:defRPr sz="1200" b="0" i="0" kern="1200">
                <a:solidFill>
                  <a:schemeClr val="tx1"/>
                </a:solidFill>
                <a:latin typeface="+mn-lt"/>
                <a:ea typeface="Px Grotesk Regular" charset="0"/>
                <a:cs typeface="Px Grotesk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800">
                <a:latin typeface="Arial" panose="020B0604020202020204" pitchFamily="34" charset="0"/>
                <a:cs typeface="Arial" panose="020B0604020202020204" pitchFamily="34" charset="0"/>
              </a:rPr>
              <a:t>Source: Horizon Omnibus May 2023</a:t>
            </a:r>
          </a:p>
          <a:p>
            <a:pPr>
              <a:spcBef>
                <a:spcPts val="0"/>
              </a:spcBef>
            </a:pPr>
            <a:r>
              <a:rPr lang="en-US" sz="800" err="1">
                <a:latin typeface="Arial" panose="020B0604020202020204" pitchFamily="34" charset="0"/>
                <a:cs typeface="Arial" panose="020B0604020202020204" pitchFamily="34" charset="0"/>
              </a:rPr>
              <a:t>Q2</a:t>
            </a:r>
            <a:r>
              <a:rPr lang="en-US" sz="800">
                <a:latin typeface="Arial" panose="020B0604020202020204" pitchFamily="34" charset="0"/>
                <a:cs typeface="Arial" panose="020B0604020202020204" pitchFamily="34" charset="0"/>
              </a:rPr>
              <a:t>: To what extent do you agree with the following statements…</a:t>
            </a:r>
          </a:p>
          <a:p>
            <a:pPr>
              <a:spcBef>
                <a:spcPts val="0"/>
              </a:spcBef>
            </a:pPr>
            <a:r>
              <a:rPr lang="en-US" sz="800">
                <a:latin typeface="Arial" panose="020B0604020202020204" pitchFamily="34" charset="0"/>
                <a:cs typeface="Arial" panose="020B0604020202020204" pitchFamily="34" charset="0"/>
              </a:rPr>
              <a:t>Base: All respondents n=1,570</a:t>
            </a:r>
          </a:p>
        </p:txBody>
      </p:sp>
    </p:spTree>
    <p:extLst>
      <p:ext uri="{BB962C8B-B14F-4D97-AF65-F5344CB8AC3E}">
        <p14:creationId xmlns:p14="http://schemas.microsoft.com/office/powerpoint/2010/main" val="39338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heme/theme1.xml><?xml version="1.0" encoding="utf-8"?>
<a:theme xmlns:a="http://schemas.openxmlformats.org/drawingml/2006/main" name="Office Theme">
  <a:themeElements>
    <a:clrScheme name="Custom 27">
      <a:dk1>
        <a:srgbClr val="09050A"/>
      </a:dk1>
      <a:lt1>
        <a:srgbClr val="FFFFFF"/>
      </a:lt1>
      <a:dk2>
        <a:srgbClr val="28222B"/>
      </a:dk2>
      <a:lt2>
        <a:srgbClr val="00AFB9"/>
      </a:lt2>
      <a:accent1>
        <a:srgbClr val="CCEAEE"/>
      </a:accent1>
      <a:accent2>
        <a:srgbClr val="3F3958"/>
      </a:accent2>
      <a:accent3>
        <a:srgbClr val="00AFB9"/>
      </a:accent3>
      <a:accent4>
        <a:srgbClr val="CCEAEE"/>
      </a:accent4>
      <a:accent5>
        <a:srgbClr val="453C45"/>
      </a:accent5>
      <a:accent6>
        <a:srgbClr val="00AFB9"/>
      </a:accent6>
      <a:hlink>
        <a:srgbClr val="CCEAEE"/>
      </a:hlink>
      <a:folHlink>
        <a:srgbClr val="00AFB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WhatuOra_PPT_template_slim" id="{2A605156-F07E-4DA5-94A2-61C38A729922}" vid="{B3A9D4FF-3307-434A-9356-4E2C2DB900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1728F6D8B7154D9AA3AD1A638D316E" ma:contentTypeVersion="23" ma:contentTypeDescription="Create a new document." ma:contentTypeScope="" ma:versionID="5088cb0418c3bedaf0b94ed78db57f77">
  <xsd:schema xmlns:xsd="http://www.w3.org/2001/XMLSchema" xmlns:xs="http://www.w3.org/2001/XMLSchema" xmlns:p="http://schemas.microsoft.com/office/2006/metadata/properties" xmlns:ns2="7496c2c0-31bb-4e2a-9b5b-f710b02dd326" xmlns:ns3="b47ce1ba-1e33-4133-90b7-4c15382f5fcc" xmlns:ns4="00a4df5b-51f4-4e7a-b755-8a381a6dfbc5" targetNamespace="http://schemas.microsoft.com/office/2006/metadata/properties" ma:root="true" ma:fieldsID="b255d45649d0b0820a31c71f764fc2e7" ns2:_="" ns3:_="" ns4:_="">
    <xsd:import namespace="7496c2c0-31bb-4e2a-9b5b-f710b02dd326"/>
    <xsd:import namespace="b47ce1ba-1e33-4133-90b7-4c15382f5fcc"/>
    <xsd:import namespace="00a4df5b-51f4-4e7a-b755-8a381a6dfbc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ForOIA" minOccurs="0"/>
                <xsd:element ref="ns2:MediaServiceLocation" minOccurs="0"/>
                <xsd:element ref="ns2:Campaign" minOccurs="0"/>
                <xsd:element ref="ns2:Format" minOccurs="0"/>
                <xsd:element ref="ns2:Current_x003f_" minOccurs="0"/>
                <xsd:element ref="ns2:Language" minOccurs="0"/>
                <xsd:element ref="ns2:PrintDate" minOccurs="0"/>
                <xsd:element ref="ns2:lcf76f155ced4ddcb4097134ff3c332f" minOccurs="0"/>
                <xsd:element ref="ns4:TaxCatchAll" minOccurs="0"/>
                <xsd:element ref="ns2:HP"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96c2c0-31bb-4e2a-9b5b-f710b02dd3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ForOIA" ma:index="19" nillable="true" ma:displayName="For OIA" ma:default="1" ma:description="For creative response OIA" ma:format="Dropdown" ma:internalName="ForOIA">
      <xsd:simpleType>
        <xsd:restriction base="dms:Boolean"/>
      </xsd:simpleType>
    </xsd:element>
    <xsd:element name="MediaServiceLocation" ma:index="20" nillable="true" ma:displayName="Location" ma:internalName="MediaServiceLocation" ma:readOnly="true">
      <xsd:simpleType>
        <xsd:restriction base="dms:Text"/>
      </xsd:simpleType>
    </xsd:element>
    <xsd:element name="Campaign" ma:index="21" nillable="true" ma:displayName="Campaign" ma:format="Dropdown" ma:list="9f478dfd-5300-4610-a086-027ce2fc5ced" ma:internalName="Campaign" ma:showField="Title">
      <xsd:complexType>
        <xsd:complexContent>
          <xsd:extension base="dms:MultiChoiceLookup">
            <xsd:sequence>
              <xsd:element name="Value" type="dms:Lookup" maxOccurs="unbounded" minOccurs="0" nillable="true"/>
            </xsd:sequence>
          </xsd:extension>
        </xsd:complexContent>
      </xsd:complexType>
    </xsd:element>
    <xsd:element name="Format" ma:index="22" nillable="true" ma:displayName="Format" ma:format="Dropdown" ma:list="e28ddb15-4fec-46d9-9529-2fec54053738" ma:internalName="Format" ma:showField="Title">
      <xsd:simpleType>
        <xsd:restriction base="dms:Lookup"/>
      </xsd:simpleType>
    </xsd:element>
    <xsd:element name="Current_x003f_" ma:index="23" nillable="true" ma:displayName="IsCurrent" ma:default="0" ma:format="Dropdown" ma:indexed="true" ma:internalName="Current_x003f_">
      <xsd:simpleType>
        <xsd:restriction base="dms:Boolean"/>
      </xsd:simpleType>
    </xsd:element>
    <xsd:element name="Language" ma:index="24" nillable="true" ma:displayName="Language" ma:format="Dropdown" ma:list="862c0d28-fbc4-40ab-9206-86474458672d" ma:internalName="Language" ma:showField="Title">
      <xsd:simpleType>
        <xsd:restriction base="dms:Lookup"/>
      </xsd:simpleType>
    </xsd:element>
    <xsd:element name="PrintDate" ma:index="25" nillable="true" ma:displayName="Print Date" ma:format="DateOnly" ma:internalName="PrintDate">
      <xsd:simpleType>
        <xsd:restriction base="dms:DateTime"/>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0413e039-5297-4392-bfce-c6182202c714" ma:termSetId="09814cd3-568e-fe90-9814-8d621ff8fb84" ma:anchorId="fba54fb3-c3e1-fe81-a776-ca4b69148c4d" ma:open="true" ma:isKeyword="false">
      <xsd:complexType>
        <xsd:sequence>
          <xsd:element ref="pc:Terms" minOccurs="0" maxOccurs="1"/>
        </xsd:sequence>
      </xsd:complexType>
    </xsd:element>
    <xsd:element name="HP" ma:index="29" nillable="true" ma:displayName="HP" ma:format="Dropdown" ma:internalName="HP">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7ce1ba-1e33-4133-90b7-4c15382f5fc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0a4df5b-51f4-4e7a-b755-8a381a6dfbc5"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8a1f5517-af56-45de-819b-ef3d34338a34}" ma:internalName="TaxCatchAll" ma:showField="CatchAllData" ma:web="b47ce1ba-1e33-4133-90b7-4c15382f5f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0a4df5b-51f4-4e7a-b755-8a381a6dfbc5" xsi:nil="true"/>
    <lcf76f155ced4ddcb4097134ff3c332f xmlns="7496c2c0-31bb-4e2a-9b5b-f710b02dd326">
      <Terms xmlns="http://schemas.microsoft.com/office/infopath/2007/PartnerControls"/>
    </lcf76f155ced4ddcb4097134ff3c332f>
    <SharedWithUsers xmlns="b47ce1ba-1e33-4133-90b7-4c15382f5fcc">
      <UserInfo>
        <DisplayName>SharingLinks.aff64a53-f560-43c0-83ab-9b0c9d0ee3e0.Flexible.a62830a2-0732-495a-8da4-29a0ff619393</DisplayName>
        <AccountId>1348</AccountId>
        <AccountType/>
      </UserInfo>
      <UserInfo>
        <DisplayName>Kristine Mayo</DisplayName>
        <AccountId>122</AccountId>
        <AccountType/>
      </UserInfo>
    </SharedWithUsers>
    <Current_x003f_ xmlns="7496c2c0-31bb-4e2a-9b5b-f710b02dd326">false</Current_x003f_>
    <Language xmlns="7496c2c0-31bb-4e2a-9b5b-f710b02dd326" xsi:nil="true"/>
    <Campaign xmlns="7496c2c0-31bb-4e2a-9b5b-f710b02dd326" xsi:nil="true"/>
    <HP xmlns="7496c2c0-31bb-4e2a-9b5b-f710b02dd326" xsi:nil="true"/>
    <ForOIA xmlns="7496c2c0-31bb-4e2a-9b5b-f710b02dd326">true</ForOIA>
    <Format xmlns="7496c2c0-31bb-4e2a-9b5b-f710b02dd326" xsi:nil="true"/>
    <PrintDate xmlns="7496c2c0-31bb-4e2a-9b5b-f710b02dd32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FBC078-5CB5-4E4A-9351-DC8702B10893}">
  <ds:schemaRefs>
    <ds:schemaRef ds:uri="00a4df5b-51f4-4e7a-b755-8a381a6dfbc5"/>
    <ds:schemaRef ds:uri="7496c2c0-31bb-4e2a-9b5b-f710b02dd326"/>
    <ds:schemaRef ds:uri="b47ce1ba-1e33-4133-90b7-4c15382f5f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631FE4B-9138-4C45-903F-8B610776FE48}">
  <ds:schemaRefs>
    <ds:schemaRef ds:uri="http://schemas.microsoft.com/office/2006/documentManagement/types"/>
    <ds:schemaRef ds:uri="http://purl.org/dc/elements/1.1/"/>
    <ds:schemaRef ds:uri="http://schemas.microsoft.com/office/2006/metadata/properties"/>
    <ds:schemaRef ds:uri="00a4df5b-51f4-4e7a-b755-8a381a6dfbc5"/>
    <ds:schemaRef ds:uri="http://purl.org/dc/terms/"/>
    <ds:schemaRef ds:uri="b47ce1ba-1e33-4133-90b7-4c15382f5fcc"/>
    <ds:schemaRef ds:uri="http://purl.org/dc/dcmitype/"/>
    <ds:schemaRef ds:uri="http://schemas.microsoft.com/office/infopath/2007/PartnerControls"/>
    <ds:schemaRef ds:uri="http://schemas.openxmlformats.org/package/2006/metadata/core-properties"/>
    <ds:schemaRef ds:uri="7496c2c0-31bb-4e2a-9b5b-f710b02dd326"/>
    <ds:schemaRef ds:uri="http://www.w3.org/XML/1998/namespace"/>
  </ds:schemaRefs>
</ds:datastoreItem>
</file>

<file path=customXml/itemProps3.xml><?xml version="1.0" encoding="utf-8"?>
<ds:datastoreItem xmlns:ds="http://schemas.openxmlformats.org/officeDocument/2006/customXml" ds:itemID="{E3C92E5E-6386-4024-ADCF-73603E1249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8380</TotalTime>
  <Words>5855</Words>
  <Application>Microsoft Office PowerPoint</Application>
  <PresentationFormat>Widescreen</PresentationFormat>
  <Paragraphs>462</Paragraphs>
  <Slides>37</Slides>
  <Notes>10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4" baseType="lpstr">
      <vt:lpstr>Arial</vt:lpstr>
      <vt:lpstr>Arial Black</vt:lpstr>
      <vt:lpstr>Calibri</vt:lpstr>
      <vt:lpstr>Px Grotesk Regular</vt:lpstr>
      <vt:lpstr>Wingdings</vt:lpstr>
      <vt:lpstr>Office Theme</vt:lpstr>
      <vt:lpstr>Diapositive think-cell</vt:lpstr>
      <vt:lpstr>Recent immunisation Comms &amp; Engagement Research</vt:lpstr>
      <vt:lpstr>PowerPoint Presentation</vt:lpstr>
      <vt:lpstr>Inflation/ cost of living still #1 issue</vt:lpstr>
      <vt:lpstr>PowerPoint Presentation</vt:lpstr>
      <vt:lpstr>Added complexity in that Māori and Pasifika are getting tired of being singled out by government messaging</vt:lpstr>
      <vt:lpstr>And when triggering motivation these two ads provide key learnings for our messages </vt:lpstr>
      <vt:lpstr>PowerPoint Presentation</vt:lpstr>
      <vt:lpstr>Current perceptions towards childhood immunisations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Māori parents/caregivers say we could do to help increase immunisation rates</vt:lpstr>
      <vt:lpstr>PowerPoint Presentation</vt:lpstr>
      <vt:lpstr>PowerPoint Presentation</vt:lpstr>
      <vt:lpstr>PowerPoint Presentation</vt:lpstr>
      <vt:lpstr>PowerPoint Presentation</vt:lpstr>
      <vt:lpstr>PowerPoint Presentation</vt:lpstr>
      <vt:lpstr>1. Present clear and      balanced information</vt:lpstr>
      <vt:lpstr>2. Treat parents/caregivers with     respect and empathy </vt:lpstr>
      <vt:lpstr>3. Be consistent      with reminders</vt:lpstr>
      <vt:lpstr>4. Tactically recommend      home visits</vt:lpstr>
      <vt:lpstr>5. Offer travel support for      those who need it</vt:lpstr>
      <vt:lpstr>6. Focus on community      activations that signify trust </vt:lpstr>
      <vt:lpstr>7. Continue to create culturally     relevant, positive and credible      communications </vt:lpstr>
      <vt:lpstr>PowerPoint Presentation</vt:lpstr>
      <vt:lpstr>PowerPoint Presentation</vt:lpstr>
      <vt:lpstr>PowerPoint Presentation</vt:lpstr>
      <vt:lpstr>Communications Considerations</vt:lpstr>
      <vt:lpstr>PowerPoint Presentation</vt:lpstr>
      <vt:lpstr>PowerPoint Presentation</vt:lpstr>
      <vt:lpstr>Humour – when and where to use it</vt:lpstr>
      <vt:lpstr>Māori are more engaged with Māori channels</vt:lpstr>
      <vt:lpstr>GP or health care provider still key for Pacific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Gilmore</dc:creator>
  <cp:lastModifiedBy>Ella Shirley</cp:lastModifiedBy>
  <cp:revision>18</cp:revision>
  <dcterms:created xsi:type="dcterms:W3CDTF">2022-07-05T04:24:59Z</dcterms:created>
  <dcterms:modified xsi:type="dcterms:W3CDTF">2023-09-26T01:57:54Z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0x010100951728F6D8B7154D9AA3AD1A638D316E</vt:lpwstr>
  </property>
  <property fmtid="{D5CDD505-2E9C-101B-9397-08002B2CF9AE}" pid="3" name="MediaServiceImageTags">
    <vt:lpwstr/>
  </property>
</Properties>
</file>