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4"/>
  </p:sldMasterIdLst>
  <p:notesMasterIdLst>
    <p:notesMasterId r:id="rId12"/>
  </p:notesMasterIdLst>
  <p:handoutMasterIdLst>
    <p:handoutMasterId r:id="rId13"/>
  </p:handoutMasterIdLst>
  <p:sldIdLst>
    <p:sldId id="260" r:id="rId5"/>
    <p:sldId id="261" r:id="rId6"/>
    <p:sldId id="275" r:id="rId7"/>
    <p:sldId id="280" r:id="rId8"/>
    <p:sldId id="277" r:id="rId9"/>
    <p:sldId id="278" r:id="rId10"/>
    <p:sldId id="279" r:id="rId11"/>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 Bourne" initials="JB" lastIdx="5" clrIdx="0">
    <p:extLst>
      <p:ext uri="{19B8F6BF-5375-455C-9EA6-DF929625EA0E}">
        <p15:presenceInfo xmlns:p15="http://schemas.microsoft.com/office/powerpoint/2012/main" userId="S::Joe.Bourne@health.govt.nz::52a2b549-ed56-492f-9bfe-3c5fda2de1b7" providerId="AD"/>
      </p:ext>
    </p:extLst>
  </p:cmAuthor>
  <p:cmAuthor id="2" name="Kirsty Peel" initials="KP" lastIdx="2" clrIdx="1">
    <p:extLst>
      <p:ext uri="{19B8F6BF-5375-455C-9EA6-DF929625EA0E}">
        <p15:presenceInfo xmlns:p15="http://schemas.microsoft.com/office/powerpoint/2012/main" userId="Kirsty Pe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8B1F"/>
    <a:srgbClr val="00853F"/>
    <a:srgbClr val="213463"/>
    <a:srgbClr val="77A02E"/>
    <a:srgbClr val="0072BC"/>
    <a:srgbClr val="AF1D35"/>
    <a:srgbClr val="F04E30"/>
    <a:srgbClr val="EE3D96"/>
    <a:srgbClr val="00A99D"/>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27" d="100"/>
          <a:sy n="127" d="100"/>
        </p:scale>
        <p:origin x="1170" y="120"/>
      </p:cViewPr>
      <p:guideLst>
        <p:guide orient="horz" pos="2183"/>
        <p:guide pos="288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C4A1C20C-C66C-4EFE-91E1-AA6937104EB1}" type="datetimeFigureOut">
              <a:rPr lang="en-NZ" smtClean="0"/>
              <a:t>28/02/2022</a:t>
            </a:fld>
            <a:endParaRPr lang="en-NZ"/>
          </a:p>
        </p:txBody>
      </p:sp>
      <p:sp>
        <p:nvSpPr>
          <p:cNvPr id="4" name="Footer Placeholder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3AFC2ED-825B-4C95-83C3-8B5034564E43}" type="slidenum">
              <a:rPr lang="en-NZ" smtClean="0"/>
              <a:t>‹#›</a:t>
            </a:fld>
            <a:endParaRPr lang="en-NZ"/>
          </a:p>
        </p:txBody>
      </p:sp>
    </p:spTree>
    <p:extLst>
      <p:ext uri="{BB962C8B-B14F-4D97-AF65-F5344CB8AC3E}">
        <p14:creationId xmlns:p14="http://schemas.microsoft.com/office/powerpoint/2010/main" val="38420870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D49C556-1CDE-4A94-8DD3-443D49DACC10}" type="datetimeFigureOut">
              <a:rPr lang="en-NZ" smtClean="0"/>
              <a:t>28/02/2022</a:t>
            </a:fld>
            <a:endParaRPr lang="en-NZ"/>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D8530D3-9057-48DF-8DF9-F9CC526A52B5}" type="slidenum">
              <a:rPr lang="en-NZ" smtClean="0"/>
              <a:t>‹#›</a:t>
            </a:fld>
            <a:endParaRPr lang="en-NZ"/>
          </a:p>
        </p:txBody>
      </p:sp>
    </p:spTree>
    <p:extLst>
      <p:ext uri="{BB962C8B-B14F-4D97-AF65-F5344CB8AC3E}">
        <p14:creationId xmlns:p14="http://schemas.microsoft.com/office/powerpoint/2010/main" val="26116551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Tree>
    <p:extLst>
      <p:ext uri="{BB962C8B-B14F-4D97-AF65-F5344CB8AC3E}">
        <p14:creationId xmlns:p14="http://schemas.microsoft.com/office/powerpoint/2010/main" val="32845731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ange">
    <p:spTree>
      <p:nvGrpSpPr>
        <p:cNvPr id="1" name=""/>
        <p:cNvGrpSpPr/>
        <p:nvPr/>
      </p:nvGrpSpPr>
      <p:grpSpPr>
        <a:xfrm>
          <a:off x="0" y="0"/>
          <a:ext cx="0" cy="0"/>
          <a:chOff x="0" y="0"/>
          <a:chExt cx="0" cy="0"/>
        </a:xfrm>
      </p:grpSpPr>
      <p:sp>
        <p:nvSpPr>
          <p:cNvPr id="18" name="Round Single Corner Rectangle 17"/>
          <p:cNvSpPr/>
          <p:nvPr userDrawn="1"/>
        </p:nvSpPr>
        <p:spPr>
          <a:xfrm rot="10800000" flipH="1">
            <a:off x="324000" y="346157"/>
            <a:ext cx="8496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1" y="0"/>
            <a:ext cx="9144001" cy="6857999"/>
          </a:xfrm>
          <a:prstGeom prst="rect">
            <a:avLst/>
          </a:prstGeom>
        </p:spPr>
      </p:pic>
      <p:sp>
        <p:nvSpPr>
          <p:cNvPr id="2" name="Title 1"/>
          <p:cNvSpPr>
            <a:spLocks noGrp="1"/>
          </p:cNvSpPr>
          <p:nvPr>
            <p:ph type="ctrTitle"/>
          </p:nvPr>
        </p:nvSpPr>
        <p:spPr>
          <a:xfrm>
            <a:off x="865318" y="1096352"/>
            <a:ext cx="7461975" cy="2168165"/>
          </a:xfrm>
          <a:prstGeom prst="rect">
            <a:avLst/>
          </a:prstGeom>
          <a:solidFill>
            <a:schemeClr val="bg1">
              <a:alpha val="0"/>
            </a:schemeClr>
          </a:solidFill>
        </p:spPr>
        <p:txBody>
          <a:bodyPr anchor="b">
            <a:normAutofit/>
          </a:bodyPr>
          <a:lstStyle>
            <a:lvl1pPr algn="l">
              <a:defRPr sz="32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865317" y="3465115"/>
            <a:ext cx="7461975" cy="1222849"/>
          </a:xfrm>
          <a:prstGeom prst="rect">
            <a:avLst/>
          </a:prstGeom>
        </p:spPr>
        <p:txBody>
          <a:bodyPr/>
          <a:lstStyle>
            <a:lvl1pPr marL="0" indent="0" algn="l">
              <a:buNone/>
              <a:defRPr sz="240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Content Placeholder 2"/>
          <p:cNvSpPr>
            <a:spLocks noGrp="1"/>
          </p:cNvSpPr>
          <p:nvPr>
            <p:ph idx="10"/>
          </p:nvPr>
        </p:nvSpPr>
        <p:spPr>
          <a:xfrm>
            <a:off x="865318" y="5102148"/>
            <a:ext cx="7461974" cy="1036206"/>
          </a:xfrm>
          <a:prstGeom prst="rect">
            <a:avLst/>
          </a:prstGeom>
        </p:spPr>
        <p:txBody>
          <a:bodyPr anchor="b" anchorCtr="0">
            <a:normAutofit/>
          </a:bodyPr>
          <a:lstStyle>
            <a:lvl1pPr marL="0" indent="0">
              <a:lnSpc>
                <a:spcPct val="100000"/>
              </a:lnSpc>
              <a:spcBef>
                <a:spcPts val="0"/>
              </a:spcBef>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21310" y="895754"/>
            <a:ext cx="1605982" cy="646741"/>
          </a:xfrm>
          <a:prstGeom prst="rect">
            <a:avLst/>
          </a:prstGeom>
        </p:spPr>
      </p:pic>
    </p:spTree>
    <p:extLst>
      <p:ext uri="{BB962C8B-B14F-4D97-AF65-F5344CB8AC3E}">
        <p14:creationId xmlns:p14="http://schemas.microsoft.com/office/powerpoint/2010/main" val="2223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erim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628650" y="1825625"/>
            <a:ext cx="7886700" cy="4058340"/>
          </a:xfrm>
          <a:prstGeom prst="rect">
            <a:avLst/>
          </a:prstGeom>
        </p:spPr>
        <p:txBody>
          <a:bodyPr/>
          <a:lstStyle>
            <a:lvl1pPr>
              <a:defRPr>
                <a:solidFill>
                  <a:schemeClr val="tx1"/>
                </a:solidFill>
                <a:latin typeface="Segoe UI" panose="020B0502040204020203" pitchFamily="34" charset="0"/>
                <a:cs typeface="Segoe UI" panose="020B0502040204020203" pitchFamily="34" charset="0"/>
              </a:defRPr>
            </a:lvl1pPr>
            <a:lvl2pPr>
              <a:defRPr>
                <a:solidFill>
                  <a:schemeClr val="tx1"/>
                </a:solidFill>
                <a:latin typeface="Segoe UI" panose="020B0502040204020203" pitchFamily="34" charset="0"/>
                <a:cs typeface="Segoe UI" panose="020B0502040204020203" pitchFamily="34" charset="0"/>
              </a:defRPr>
            </a:lvl2pPr>
            <a:lvl3pPr>
              <a:defRPr>
                <a:solidFill>
                  <a:schemeClr val="tx1"/>
                </a:solidFill>
                <a:latin typeface="Segoe UI" panose="020B0502040204020203" pitchFamily="34" charset="0"/>
                <a:cs typeface="Segoe UI" panose="020B0502040204020203" pitchFamily="34" charset="0"/>
              </a:defRPr>
            </a:lvl3pPr>
            <a:lvl4pPr>
              <a:defRPr>
                <a:solidFill>
                  <a:schemeClr val="tx1"/>
                </a:solidFill>
                <a:latin typeface="Segoe UI" panose="020B0502040204020203" pitchFamily="34" charset="0"/>
                <a:cs typeface="Segoe UI" panose="020B0502040204020203" pitchFamily="34" charset="0"/>
              </a:defRPr>
            </a:lvl4pPr>
            <a:lvl5pPr>
              <a:defRPr>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4"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298240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erim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628650" y="1825625"/>
            <a:ext cx="7886700" cy="4058340"/>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vl2pPr>
              <a:defRPr>
                <a:solidFill>
                  <a:schemeClr val="bg1"/>
                </a:solidFill>
                <a:latin typeface="Segoe UI" panose="020B0502040204020203" pitchFamily="34" charset="0"/>
                <a:cs typeface="Segoe UI" panose="020B0502040204020203" pitchFamily="34" charset="0"/>
              </a:defRPr>
            </a:lvl2pPr>
            <a:lvl3pPr>
              <a:defRPr>
                <a:solidFill>
                  <a:schemeClr val="bg1"/>
                </a:solidFill>
                <a:latin typeface="Segoe UI" panose="020B0502040204020203" pitchFamily="34" charset="0"/>
                <a:cs typeface="Segoe UI" panose="020B0502040204020203" pitchFamily="34" charset="0"/>
              </a:defRPr>
            </a:lvl3pPr>
            <a:lvl4pPr>
              <a:defRPr>
                <a:solidFill>
                  <a:schemeClr val="bg1"/>
                </a:solidFill>
                <a:latin typeface="Segoe UI" panose="020B0502040204020203" pitchFamily="34" charset="0"/>
                <a:cs typeface="Segoe UI" panose="020B0502040204020203" pitchFamily="34" charset="0"/>
              </a:defRPr>
            </a:lvl4pPr>
            <a:lvl5pPr>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4"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3" y="490270"/>
            <a:ext cx="751081" cy="302712"/>
          </a:xfrm>
          <a:prstGeom prst="rect">
            <a:avLst/>
          </a:prstGeom>
        </p:spPr>
      </p:pic>
    </p:spTree>
    <p:extLst>
      <p:ext uri="{BB962C8B-B14F-4D97-AF65-F5344CB8AC3E}">
        <p14:creationId xmlns:p14="http://schemas.microsoft.com/office/powerpoint/2010/main" val="3388086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terim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628650" y="1825625"/>
            <a:ext cx="7886700" cy="4058340"/>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vl2pPr>
              <a:defRPr>
                <a:solidFill>
                  <a:schemeClr val="bg1"/>
                </a:solidFill>
                <a:latin typeface="Segoe UI" panose="020B0502040204020203" pitchFamily="34" charset="0"/>
                <a:cs typeface="Segoe UI" panose="020B0502040204020203" pitchFamily="34" charset="0"/>
              </a:defRPr>
            </a:lvl2pPr>
            <a:lvl3pPr>
              <a:defRPr>
                <a:solidFill>
                  <a:schemeClr val="bg1"/>
                </a:solidFill>
                <a:latin typeface="Segoe UI" panose="020B0502040204020203" pitchFamily="34" charset="0"/>
                <a:cs typeface="Segoe UI" panose="020B0502040204020203" pitchFamily="34" charset="0"/>
              </a:defRPr>
            </a:lvl3pPr>
            <a:lvl4pPr>
              <a:defRPr>
                <a:solidFill>
                  <a:schemeClr val="bg1"/>
                </a:solidFill>
                <a:latin typeface="Segoe UI" panose="020B0502040204020203" pitchFamily="34" charset="0"/>
                <a:cs typeface="Segoe UI" panose="020B0502040204020203" pitchFamily="34" charset="0"/>
              </a:defRPr>
            </a:lvl4pPr>
            <a:lvl5pPr>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4"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7" name="Content Placeholder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1966987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Oval 5"/>
          <p:cNvSpPr/>
          <p:nvPr userDrawn="1"/>
        </p:nvSpPr>
        <p:spPr>
          <a:xfrm>
            <a:off x="-254854" y="1439186"/>
            <a:ext cx="4826854" cy="48268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0" name="Content Placeholder 2"/>
          <p:cNvSpPr>
            <a:spLocks noGrp="1"/>
          </p:cNvSpPr>
          <p:nvPr>
            <p:ph idx="1"/>
          </p:nvPr>
        </p:nvSpPr>
        <p:spPr>
          <a:xfrm>
            <a:off x="4911365" y="1825625"/>
            <a:ext cx="3603985" cy="4086288"/>
          </a:xfrm>
          <a:prstGeom prst="rect">
            <a:avLst/>
          </a:prstGeom>
        </p:spPr>
        <p:txBody>
          <a:bodyPr/>
          <a:lstStyle>
            <a:lvl1pPr>
              <a:lnSpc>
                <a:spcPct val="100000"/>
              </a:lnSpc>
              <a:defRPr>
                <a:solidFill>
                  <a:schemeClr val="tx1"/>
                </a:solidFill>
                <a:latin typeface="Segoe UI" panose="020B0502040204020203" pitchFamily="34" charset="0"/>
                <a:cs typeface="Segoe UI" panose="020B0502040204020203" pitchFamily="34" charset="0"/>
              </a:defRPr>
            </a:lvl1pPr>
            <a:lvl2pPr>
              <a:lnSpc>
                <a:spcPct val="100000"/>
              </a:lnSpc>
              <a:defRPr>
                <a:solidFill>
                  <a:schemeClr val="tx1"/>
                </a:solidFill>
                <a:latin typeface="Segoe UI" panose="020B0502040204020203" pitchFamily="34" charset="0"/>
                <a:cs typeface="Segoe UI" panose="020B0502040204020203" pitchFamily="34" charset="0"/>
              </a:defRPr>
            </a:lvl2pPr>
            <a:lvl3pPr>
              <a:lnSpc>
                <a:spcPct val="100000"/>
              </a:lnSpc>
              <a:defRPr>
                <a:solidFill>
                  <a:schemeClr val="tx1"/>
                </a:solidFill>
                <a:latin typeface="Segoe UI" panose="020B0502040204020203" pitchFamily="34" charset="0"/>
                <a:cs typeface="Segoe UI" panose="020B0502040204020203" pitchFamily="34" charset="0"/>
              </a:defRPr>
            </a:lvl3pPr>
            <a:lvl4pPr>
              <a:lnSpc>
                <a:spcPct val="100000"/>
              </a:lnSpc>
              <a:defRPr>
                <a:solidFill>
                  <a:schemeClr val="tx1"/>
                </a:solidFill>
                <a:latin typeface="Segoe UI" panose="020B0502040204020203" pitchFamily="34" charset="0"/>
                <a:cs typeface="Segoe UI" panose="020B0502040204020203" pitchFamily="34" charset="0"/>
              </a:defRPr>
            </a:lvl4pPr>
            <a:lvl5pPr>
              <a:lnSpc>
                <a:spcPct val="100000"/>
              </a:lnSpc>
              <a:defRPr>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3"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4" name="Content Placeholder 3"/>
          <p:cNvSpPr>
            <a:spLocks noGrp="1"/>
          </p:cNvSpPr>
          <p:nvPr>
            <p:ph sz="quarter" idx="10"/>
          </p:nvPr>
        </p:nvSpPr>
        <p:spPr>
          <a:xfrm>
            <a:off x="178573" y="1872613"/>
            <a:ext cx="3960000" cy="3960000"/>
          </a:xfrm>
          <a:prstGeom prst="ellipse">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2775769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Oval 5"/>
          <p:cNvSpPr/>
          <p:nvPr userDrawn="1"/>
        </p:nvSpPr>
        <p:spPr>
          <a:xfrm>
            <a:off x="-254854" y="1439186"/>
            <a:ext cx="4826854" cy="48268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0" name="Content Placeholder 2"/>
          <p:cNvSpPr>
            <a:spLocks noGrp="1"/>
          </p:cNvSpPr>
          <p:nvPr>
            <p:ph idx="1"/>
          </p:nvPr>
        </p:nvSpPr>
        <p:spPr>
          <a:xfrm>
            <a:off x="4911365" y="1825625"/>
            <a:ext cx="3603985" cy="4086288"/>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a:lnSpc>
                <a:spcPct val="100000"/>
              </a:lnSpc>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3"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3" y="490270"/>
            <a:ext cx="751081" cy="302712"/>
          </a:xfrm>
          <a:prstGeom prst="rect">
            <a:avLst/>
          </a:prstGeom>
        </p:spPr>
      </p:pic>
      <p:sp>
        <p:nvSpPr>
          <p:cNvPr id="11" name="Content Placeholder 3"/>
          <p:cNvSpPr>
            <a:spLocks noGrp="1"/>
          </p:cNvSpPr>
          <p:nvPr>
            <p:ph sz="quarter" idx="10"/>
          </p:nvPr>
        </p:nvSpPr>
        <p:spPr>
          <a:xfrm>
            <a:off x="178573" y="1872613"/>
            <a:ext cx="3960000" cy="3960000"/>
          </a:xfrm>
          <a:prstGeom prst="ellipse">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2977515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Oval 5"/>
          <p:cNvSpPr/>
          <p:nvPr userDrawn="1"/>
        </p:nvSpPr>
        <p:spPr>
          <a:xfrm>
            <a:off x="-254854" y="1439186"/>
            <a:ext cx="4826854" cy="48268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0" name="Content Placeholder 2"/>
          <p:cNvSpPr>
            <a:spLocks noGrp="1"/>
          </p:cNvSpPr>
          <p:nvPr>
            <p:ph idx="1"/>
          </p:nvPr>
        </p:nvSpPr>
        <p:spPr>
          <a:xfrm>
            <a:off x="4911365" y="1825625"/>
            <a:ext cx="3603985" cy="4086288"/>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a:lnSpc>
                <a:spcPct val="100000"/>
              </a:lnSpc>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3"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4" name="Content Placeholder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
        <p:nvSpPr>
          <p:cNvPr id="9" name="Content Placeholder 3"/>
          <p:cNvSpPr>
            <a:spLocks noGrp="1"/>
          </p:cNvSpPr>
          <p:nvPr>
            <p:ph sz="quarter" idx="10"/>
          </p:nvPr>
        </p:nvSpPr>
        <p:spPr>
          <a:xfrm>
            <a:off x="178573" y="1872613"/>
            <a:ext cx="3960000" cy="3960000"/>
          </a:xfrm>
          <a:prstGeom prst="ellipse">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124686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inset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628651" y="1825625"/>
            <a:ext cx="2226212" cy="4154943"/>
          </a:xfrm>
          <a:prstGeom prst="rect">
            <a:avLst/>
          </a:prstGeom>
        </p:spPr>
        <p:txBody>
          <a:bodyPr/>
          <a:lstStyle>
            <a:lvl1pPr>
              <a:lnSpc>
                <a:spcPct val="100000"/>
              </a:lnSpc>
              <a:defRPr>
                <a:solidFill>
                  <a:schemeClr val="tx1"/>
                </a:solidFill>
                <a:latin typeface="Segoe UI" panose="020B0502040204020203" pitchFamily="34" charset="0"/>
                <a:cs typeface="Segoe UI" panose="020B0502040204020203" pitchFamily="34" charset="0"/>
              </a:defRPr>
            </a:lvl1pPr>
            <a:lvl2pPr marL="457200" indent="0">
              <a:lnSpc>
                <a:spcPct val="100000"/>
              </a:lnSpc>
              <a:buNone/>
              <a:defRPr>
                <a:solidFill>
                  <a:schemeClr val="tx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endParaRPr lang="en-US" dirty="0"/>
          </a:p>
        </p:txBody>
      </p:sp>
      <p:sp>
        <p:nvSpPr>
          <p:cNvPr id="15" name="TextBox 14"/>
          <p:cNvSpPr txBox="1"/>
          <p:nvPr userDrawn="1"/>
        </p:nvSpPr>
        <p:spPr>
          <a:xfrm>
            <a:off x="9432388" y="1681089"/>
            <a:ext cx="914400"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sp>
        <p:nvSpPr>
          <p:cNvPr id="19" name="Round Single Corner Rectangle 18"/>
          <p:cNvSpPr/>
          <p:nvPr userDrawn="1"/>
        </p:nvSpPr>
        <p:spPr>
          <a:xfrm rot="10800000">
            <a:off x="3467251" y="1458153"/>
            <a:ext cx="5676749" cy="4131115"/>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1" name="Text Placeholder 20"/>
          <p:cNvSpPr>
            <a:spLocks noGrp="1"/>
          </p:cNvSpPr>
          <p:nvPr>
            <p:ph type="body" sz="quarter" idx="10"/>
          </p:nvPr>
        </p:nvSpPr>
        <p:spPr>
          <a:xfrm>
            <a:off x="4011930" y="5794375"/>
            <a:ext cx="4149089" cy="551318"/>
          </a:xfrm>
          <a:prstGeom prst="rect">
            <a:avLst/>
          </a:prstGeom>
        </p:spPr>
        <p:txBody>
          <a:bodyPr>
            <a:noAutofit/>
          </a:bodyPr>
          <a:lstStyle>
            <a:lvl1pPr marL="0" indent="0">
              <a:buFontTx/>
              <a:buNone/>
              <a:defRPr sz="1200">
                <a:solidFill>
                  <a:schemeClr val="tx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dirty="0"/>
              <a:t>Click to edit Master text styles</a:t>
            </a:r>
          </a:p>
        </p:txBody>
      </p:sp>
      <p:sp>
        <p:nvSpPr>
          <p:cNvPr id="23"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25" name="Content Placeholder 24"/>
          <p:cNvSpPr>
            <a:spLocks noGrp="1"/>
          </p:cNvSpPr>
          <p:nvPr>
            <p:ph sz="quarter" idx="11"/>
          </p:nvPr>
        </p:nvSpPr>
        <p:spPr>
          <a:xfrm>
            <a:off x="3657600" y="1681163"/>
            <a:ext cx="5162400" cy="36909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3028105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inset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628651" y="1825625"/>
            <a:ext cx="2226212" cy="4154943"/>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marL="457200" indent="0">
              <a:lnSpc>
                <a:spcPct val="100000"/>
              </a:lnSpc>
              <a:buNone/>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endParaRPr lang="en-US" dirty="0"/>
          </a:p>
        </p:txBody>
      </p:sp>
      <p:sp>
        <p:nvSpPr>
          <p:cNvPr id="15" name="TextBox 14"/>
          <p:cNvSpPr txBox="1"/>
          <p:nvPr userDrawn="1"/>
        </p:nvSpPr>
        <p:spPr>
          <a:xfrm>
            <a:off x="9432388" y="1681089"/>
            <a:ext cx="914400"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sp>
        <p:nvSpPr>
          <p:cNvPr id="19" name="Round Single Corner Rectangle 18"/>
          <p:cNvSpPr/>
          <p:nvPr userDrawn="1"/>
        </p:nvSpPr>
        <p:spPr>
          <a:xfrm rot="10800000">
            <a:off x="3467251" y="1458153"/>
            <a:ext cx="5676749" cy="4131115"/>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1" name="Text Placeholder 20"/>
          <p:cNvSpPr>
            <a:spLocks noGrp="1"/>
          </p:cNvSpPr>
          <p:nvPr>
            <p:ph type="body" sz="quarter" idx="10"/>
          </p:nvPr>
        </p:nvSpPr>
        <p:spPr>
          <a:xfrm>
            <a:off x="4011930" y="5794375"/>
            <a:ext cx="4149089" cy="551318"/>
          </a:xfrm>
          <a:prstGeom prst="rect">
            <a:avLst/>
          </a:prstGeom>
        </p:spPr>
        <p:txBody>
          <a:bodyPr>
            <a:noAutofit/>
          </a:bodyPr>
          <a:lstStyle>
            <a:lvl1pPr marL="0" indent="0">
              <a:buFontTx/>
              <a:buNone/>
              <a:defRPr sz="1200">
                <a:solidFill>
                  <a:schemeClr val="bg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dirty="0"/>
              <a:t>Click to edit Master text styles</a:t>
            </a:r>
          </a:p>
        </p:txBody>
      </p:sp>
      <p:sp>
        <p:nvSpPr>
          <p:cNvPr id="23"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25" name="Content Placeholder 24"/>
          <p:cNvSpPr>
            <a:spLocks noGrp="1"/>
          </p:cNvSpPr>
          <p:nvPr>
            <p:ph sz="quarter" idx="11"/>
          </p:nvPr>
        </p:nvSpPr>
        <p:spPr>
          <a:xfrm>
            <a:off x="3657600" y="1681163"/>
            <a:ext cx="5162400" cy="369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3" y="490270"/>
            <a:ext cx="751081" cy="302712"/>
          </a:xfrm>
          <a:prstGeom prst="rect">
            <a:avLst/>
          </a:prstGeom>
        </p:spPr>
      </p:pic>
    </p:spTree>
    <p:extLst>
      <p:ext uri="{BB962C8B-B14F-4D97-AF65-F5344CB8AC3E}">
        <p14:creationId xmlns:p14="http://schemas.microsoft.com/office/powerpoint/2010/main" val="4277808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inset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46157"/>
            <a:ext cx="8496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628651" y="1825625"/>
            <a:ext cx="2226212" cy="4154943"/>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marL="457200" indent="0">
              <a:lnSpc>
                <a:spcPct val="100000"/>
              </a:lnSpc>
              <a:buNone/>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endParaRPr lang="en-US" dirty="0"/>
          </a:p>
        </p:txBody>
      </p:sp>
      <p:sp>
        <p:nvSpPr>
          <p:cNvPr id="15" name="TextBox 14"/>
          <p:cNvSpPr txBox="1"/>
          <p:nvPr userDrawn="1"/>
        </p:nvSpPr>
        <p:spPr>
          <a:xfrm>
            <a:off x="9432388" y="1681089"/>
            <a:ext cx="914400"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sp>
        <p:nvSpPr>
          <p:cNvPr id="19" name="Round Single Corner Rectangle 18"/>
          <p:cNvSpPr/>
          <p:nvPr userDrawn="1"/>
        </p:nvSpPr>
        <p:spPr>
          <a:xfrm rot="10800000">
            <a:off x="3467251" y="1458153"/>
            <a:ext cx="5676749" cy="4131115"/>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1" name="Text Placeholder 20"/>
          <p:cNvSpPr>
            <a:spLocks noGrp="1"/>
          </p:cNvSpPr>
          <p:nvPr>
            <p:ph type="body" sz="quarter" idx="10"/>
          </p:nvPr>
        </p:nvSpPr>
        <p:spPr>
          <a:xfrm>
            <a:off x="4011930" y="5794375"/>
            <a:ext cx="4149089" cy="551318"/>
          </a:xfrm>
          <a:prstGeom prst="rect">
            <a:avLst/>
          </a:prstGeom>
        </p:spPr>
        <p:txBody>
          <a:bodyPr>
            <a:noAutofit/>
          </a:bodyPr>
          <a:lstStyle>
            <a:lvl1pPr marL="0" indent="0">
              <a:buFontTx/>
              <a:buNone/>
              <a:defRPr sz="1200">
                <a:solidFill>
                  <a:schemeClr val="bg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dirty="0"/>
              <a:t>Click to edit Master text styles</a:t>
            </a:r>
          </a:p>
        </p:txBody>
      </p:sp>
      <p:pic>
        <p:nvPicPr>
          <p:cNvPr id="22" name="Content Placeholder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
        <p:nvSpPr>
          <p:cNvPr id="23"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25" name="Content Placeholder 24"/>
          <p:cNvSpPr>
            <a:spLocks noGrp="1"/>
          </p:cNvSpPr>
          <p:nvPr>
            <p:ph sz="quarter" idx="11"/>
          </p:nvPr>
        </p:nvSpPr>
        <p:spPr>
          <a:xfrm>
            <a:off x="3657600" y="1681163"/>
            <a:ext cx="5162400" cy="369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12259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blue">
    <p:spTree>
      <p:nvGrpSpPr>
        <p:cNvPr id="1" name=""/>
        <p:cNvGrpSpPr/>
        <p:nvPr/>
      </p:nvGrpSpPr>
      <p:grpSpPr>
        <a:xfrm>
          <a:off x="0" y="0"/>
          <a:ext cx="0" cy="0"/>
          <a:chOff x="0" y="0"/>
          <a:chExt cx="0" cy="0"/>
        </a:xfrm>
      </p:grpSpPr>
      <p:sp>
        <p:nvSpPr>
          <p:cNvPr id="18" name="Round Single Corner Rectangle 17"/>
          <p:cNvSpPr/>
          <p:nvPr userDrawn="1"/>
        </p:nvSpPr>
        <p:spPr>
          <a:xfrm rot="10800000" flipH="1">
            <a:off x="324000" y="346157"/>
            <a:ext cx="8496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48"/>
          <a:stretch/>
        </p:blipFill>
        <p:spPr>
          <a:xfrm>
            <a:off x="324000" y="0"/>
            <a:ext cx="8820000" cy="6857999"/>
          </a:xfrm>
          <a:prstGeom prst="rect">
            <a:avLst/>
          </a:prstGeom>
        </p:spPr>
      </p:pic>
      <p:sp>
        <p:nvSpPr>
          <p:cNvPr id="2" name="Title 1"/>
          <p:cNvSpPr>
            <a:spLocks noGrp="1"/>
          </p:cNvSpPr>
          <p:nvPr>
            <p:ph type="ctrTitle"/>
          </p:nvPr>
        </p:nvSpPr>
        <p:spPr>
          <a:xfrm>
            <a:off x="865318" y="1096352"/>
            <a:ext cx="7461975" cy="2168165"/>
          </a:xfrm>
          <a:prstGeom prst="rect">
            <a:avLst/>
          </a:prstGeom>
          <a:solidFill>
            <a:schemeClr val="bg1">
              <a:alpha val="0"/>
            </a:schemeClr>
          </a:solidFill>
        </p:spPr>
        <p:txBody>
          <a:bodyPr anchor="b">
            <a:normAutofit/>
          </a:bodyPr>
          <a:lstStyle>
            <a:lvl1pPr algn="l">
              <a:defRPr sz="32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865317" y="3465115"/>
            <a:ext cx="7461975" cy="1222849"/>
          </a:xfrm>
          <a:prstGeom prst="rect">
            <a:avLst/>
          </a:prstGeom>
        </p:spPr>
        <p:txBody>
          <a:bodyPr/>
          <a:lstStyle>
            <a:lvl1pPr marL="0" indent="0" algn="l">
              <a:buNone/>
              <a:defRPr sz="240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Content Placeholder 2"/>
          <p:cNvSpPr>
            <a:spLocks noGrp="1"/>
          </p:cNvSpPr>
          <p:nvPr>
            <p:ph idx="10"/>
          </p:nvPr>
        </p:nvSpPr>
        <p:spPr>
          <a:xfrm>
            <a:off x="865318" y="5102148"/>
            <a:ext cx="7461974" cy="1036206"/>
          </a:xfrm>
          <a:prstGeom prst="rect">
            <a:avLst/>
          </a:prstGeom>
        </p:spPr>
        <p:txBody>
          <a:bodyPr anchor="b" anchorCtr="0">
            <a:normAutofit/>
          </a:bodyPr>
          <a:lstStyle>
            <a:lvl1pPr marL="0" indent="0">
              <a:lnSpc>
                <a:spcPct val="100000"/>
              </a:lnSpc>
              <a:spcBef>
                <a:spcPts val="0"/>
              </a:spcBef>
              <a:buNone/>
              <a:defRPr sz="1800">
                <a:solidFill>
                  <a:schemeClr val="bg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21310" y="895755"/>
            <a:ext cx="1605982" cy="647268"/>
          </a:xfrm>
          <a:prstGeom prst="rect">
            <a:avLst/>
          </a:prstGeom>
        </p:spPr>
      </p:pic>
    </p:spTree>
    <p:extLst>
      <p:ext uri="{BB962C8B-B14F-4D97-AF65-F5344CB8AC3E}">
        <p14:creationId xmlns:p14="http://schemas.microsoft.com/office/powerpoint/2010/main" val="304096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green">
    <p:spTree>
      <p:nvGrpSpPr>
        <p:cNvPr id="1" name=""/>
        <p:cNvGrpSpPr/>
        <p:nvPr/>
      </p:nvGrpSpPr>
      <p:grpSpPr>
        <a:xfrm>
          <a:off x="0" y="0"/>
          <a:ext cx="0" cy="0"/>
          <a:chOff x="0" y="0"/>
          <a:chExt cx="0" cy="0"/>
        </a:xfrm>
      </p:grpSpPr>
      <p:sp>
        <p:nvSpPr>
          <p:cNvPr id="18" name="Round Single Corner Rectangle 17"/>
          <p:cNvSpPr/>
          <p:nvPr userDrawn="1"/>
        </p:nvSpPr>
        <p:spPr>
          <a:xfrm rot="10800000" flipH="1">
            <a:off x="324000" y="346157"/>
            <a:ext cx="8496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48"/>
          <a:stretch/>
        </p:blipFill>
        <p:spPr>
          <a:xfrm>
            <a:off x="324000" y="0"/>
            <a:ext cx="8820000" cy="6857999"/>
          </a:xfrm>
          <a:prstGeom prst="rect">
            <a:avLst/>
          </a:prstGeom>
        </p:spPr>
      </p:pic>
      <p:sp>
        <p:nvSpPr>
          <p:cNvPr id="2" name="Title 1"/>
          <p:cNvSpPr>
            <a:spLocks noGrp="1"/>
          </p:cNvSpPr>
          <p:nvPr>
            <p:ph type="ctrTitle"/>
          </p:nvPr>
        </p:nvSpPr>
        <p:spPr>
          <a:xfrm>
            <a:off x="865318" y="1096352"/>
            <a:ext cx="7461975" cy="2168165"/>
          </a:xfrm>
          <a:prstGeom prst="rect">
            <a:avLst/>
          </a:prstGeom>
          <a:solidFill>
            <a:schemeClr val="bg1">
              <a:alpha val="0"/>
            </a:schemeClr>
          </a:solidFill>
        </p:spPr>
        <p:txBody>
          <a:bodyPr anchor="b">
            <a:normAutofit/>
          </a:bodyPr>
          <a:lstStyle>
            <a:lvl1pPr algn="l">
              <a:defRPr sz="32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865317" y="3465115"/>
            <a:ext cx="7461975" cy="1222849"/>
          </a:xfrm>
          <a:prstGeom prst="rect">
            <a:avLst/>
          </a:prstGeom>
        </p:spPr>
        <p:txBody>
          <a:bodyPr/>
          <a:lstStyle>
            <a:lvl1pPr marL="0" indent="0" algn="l">
              <a:buNone/>
              <a:defRPr sz="240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Content Placeholder 2"/>
          <p:cNvSpPr>
            <a:spLocks noGrp="1"/>
          </p:cNvSpPr>
          <p:nvPr>
            <p:ph idx="10"/>
          </p:nvPr>
        </p:nvSpPr>
        <p:spPr>
          <a:xfrm>
            <a:off x="865318" y="5102148"/>
            <a:ext cx="7461974" cy="1036206"/>
          </a:xfrm>
          <a:prstGeom prst="rect">
            <a:avLst/>
          </a:prstGeom>
        </p:spPr>
        <p:txBody>
          <a:bodyPr anchor="b" anchorCtr="0">
            <a:normAutofit/>
          </a:bodyPr>
          <a:lstStyle>
            <a:lvl1pPr marL="0" indent="0">
              <a:lnSpc>
                <a:spcPct val="100000"/>
              </a:lnSpc>
              <a:spcBef>
                <a:spcPts val="0"/>
              </a:spcBef>
              <a:buNone/>
              <a:defRPr sz="1800">
                <a:solidFill>
                  <a:schemeClr val="bg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21310" y="895754"/>
            <a:ext cx="1605983" cy="646741"/>
          </a:xfrm>
          <a:prstGeom prst="rect">
            <a:avLst/>
          </a:prstGeom>
        </p:spPr>
      </p:pic>
    </p:spTree>
    <p:extLst>
      <p:ext uri="{BB962C8B-B14F-4D97-AF65-F5344CB8AC3E}">
        <p14:creationId xmlns:p14="http://schemas.microsoft.com/office/powerpoint/2010/main" val="205356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ngle column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628650" y="1825625"/>
            <a:ext cx="78867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120180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column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rgbClr val="213463"/>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628650" y="1825625"/>
            <a:ext cx="78867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340401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ngle column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rgbClr val="00853F"/>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628650" y="1825625"/>
            <a:ext cx="78867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306300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628650" y="1825625"/>
            <a:ext cx="7886700" cy="4058340"/>
          </a:xfrm>
          <a:prstGeom prst="rect">
            <a:avLst/>
          </a:prstGeom>
        </p:spPr>
        <p:txBody>
          <a:bodyPr numCol="2" spcCol="180000"/>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4057870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rgbClr val="213463"/>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628650" y="1825625"/>
            <a:ext cx="7886700" cy="4058340"/>
          </a:xfrm>
          <a:prstGeom prst="rect">
            <a:avLst/>
          </a:prstGeom>
        </p:spPr>
        <p:txBody>
          <a:bodyPr numCol="2" spcCol="180000"/>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354848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324000" y="339341"/>
            <a:ext cx="8496000" cy="6210000"/>
          </a:xfrm>
          <a:prstGeom prst="round1Rect">
            <a:avLst>
              <a:gd name="adj" fmla="val 7042"/>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Rectangle 2"/>
          <p:cNvSpPr/>
          <p:nvPr userDrawn="1"/>
        </p:nvSpPr>
        <p:spPr>
          <a:xfrm>
            <a:off x="0" y="0"/>
            <a:ext cx="9144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itle 1"/>
          <p:cNvSpPr>
            <a:spLocks noGrp="1"/>
          </p:cNvSpPr>
          <p:nvPr>
            <p:ph type="title"/>
          </p:nvPr>
        </p:nvSpPr>
        <p:spPr>
          <a:xfrm>
            <a:off x="628650" y="365127"/>
            <a:ext cx="7886700" cy="1074060"/>
          </a:xfrm>
          <a:prstGeom prst="rect">
            <a:avLst/>
          </a:prstGeom>
        </p:spPr>
        <p:txBody>
          <a:bodyPr anchor="ctr" anchorCtr="0">
            <a:normAutofit/>
          </a:bodyPr>
          <a:lstStyle>
            <a:lvl1pPr>
              <a:defRPr sz="2800" b="1">
                <a:solidFill>
                  <a:srgbClr val="00853F"/>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6369723" y="6079688"/>
            <a:ext cx="20574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628650" y="1825625"/>
            <a:ext cx="7886700" cy="4058340"/>
          </a:xfrm>
          <a:prstGeom prst="rect">
            <a:avLst/>
          </a:prstGeom>
        </p:spPr>
        <p:txBody>
          <a:bodyPr numCol="2" spcCol="180000"/>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6594" y="490270"/>
            <a:ext cx="750823" cy="302362"/>
          </a:xfrm>
          <a:prstGeom prst="rect">
            <a:avLst/>
          </a:prstGeom>
        </p:spPr>
      </p:pic>
    </p:spTree>
    <p:extLst>
      <p:ext uri="{BB962C8B-B14F-4D97-AF65-F5344CB8AC3E}">
        <p14:creationId xmlns:p14="http://schemas.microsoft.com/office/powerpoint/2010/main" val="2510026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232497"/>
      </p:ext>
    </p:extLst>
  </p:cSld>
  <p:clrMap bg1="lt1" tx1="dk1" bg2="lt2" tx2="dk2" accent1="accent1" accent2="accent2" accent3="accent3" accent4="accent4" accent5="accent5" accent6="accent6" hlink="hlink" folHlink="folHlink"/>
  <p:sldLayoutIdLst>
    <p:sldLayoutId id="2147483817" r:id="rId1"/>
    <p:sldLayoutId id="2147483838" r:id="rId2"/>
    <p:sldLayoutId id="2147483839" r:id="rId3"/>
    <p:sldLayoutId id="2147483824" r:id="rId4"/>
    <p:sldLayoutId id="2147483840" r:id="rId5"/>
    <p:sldLayoutId id="2147483841" r:id="rId6"/>
    <p:sldLayoutId id="2147483837" r:id="rId7"/>
    <p:sldLayoutId id="2147483842" r:id="rId8"/>
    <p:sldLayoutId id="2147483843" r:id="rId9"/>
    <p:sldLayoutId id="2147483827" r:id="rId10"/>
    <p:sldLayoutId id="2147483844" r:id="rId11"/>
    <p:sldLayoutId id="2147483845" r:id="rId12"/>
    <p:sldLayoutId id="2147483823" r:id="rId13"/>
    <p:sldLayoutId id="2147483846" r:id="rId14"/>
    <p:sldLayoutId id="2147483847" r:id="rId15"/>
    <p:sldLayoutId id="2147483835" r:id="rId16"/>
    <p:sldLayoutId id="2147483848" r:id="rId17"/>
    <p:sldLayoutId id="2147483849" r:id="rId18"/>
  </p:sldLayoutIdLst>
  <p:hf sldNum="0" hdr="0" ftr="0" dt="0"/>
  <p:txStyles>
    <p:titleStyle>
      <a:lvl1pPr algn="l" defTabSz="914400" rtl="0" eaLnBrk="1" latinLnBrk="0" hangingPunct="1">
        <a:lnSpc>
          <a:spcPct val="90000"/>
        </a:lnSpc>
        <a:spcBef>
          <a:spcPct val="0"/>
        </a:spcBef>
        <a:buNone/>
        <a:defRPr sz="2800" b="1" kern="1200">
          <a:solidFill>
            <a:srgbClr val="00A99D"/>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75A3-D387-4BBE-912A-3871FA75C1D0}"/>
              </a:ext>
            </a:extLst>
          </p:cNvPr>
          <p:cNvSpPr>
            <a:spLocks noGrp="1"/>
          </p:cNvSpPr>
          <p:nvPr>
            <p:ph type="ctrTitle"/>
          </p:nvPr>
        </p:nvSpPr>
        <p:spPr/>
        <p:txBody>
          <a:bodyPr/>
          <a:lstStyle/>
          <a:p>
            <a:r>
              <a:rPr lang="en-NZ" dirty="0" err="1"/>
              <a:t>Novaxovid</a:t>
            </a:r>
            <a:r>
              <a:rPr lang="en-NZ" dirty="0"/>
              <a:t> – Initial Implementation</a:t>
            </a:r>
          </a:p>
        </p:txBody>
      </p:sp>
      <p:sp>
        <p:nvSpPr>
          <p:cNvPr id="3" name="Subtitle 2">
            <a:extLst>
              <a:ext uri="{FF2B5EF4-FFF2-40B4-BE49-F238E27FC236}">
                <a16:creationId xmlns:a16="http://schemas.microsoft.com/office/drawing/2014/main" id="{E90C2F3B-3B14-4D6D-A492-94D06DDD0477}"/>
              </a:ext>
            </a:extLst>
          </p:cNvPr>
          <p:cNvSpPr>
            <a:spLocks noGrp="1"/>
          </p:cNvSpPr>
          <p:nvPr>
            <p:ph type="subTitle" idx="1"/>
          </p:nvPr>
        </p:nvSpPr>
        <p:spPr/>
        <p:txBody>
          <a:bodyPr/>
          <a:lstStyle/>
          <a:p>
            <a:r>
              <a:rPr lang="en-NZ" dirty="0"/>
              <a:t>Extending the COVID-19 vaccine portfolio within the National Immunisation Programme </a:t>
            </a:r>
          </a:p>
        </p:txBody>
      </p:sp>
    </p:spTree>
    <p:extLst>
      <p:ext uri="{BB962C8B-B14F-4D97-AF65-F5344CB8AC3E}">
        <p14:creationId xmlns:p14="http://schemas.microsoft.com/office/powerpoint/2010/main" val="7132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7AD562-6B95-4B50-A118-F721D9BF873E}"/>
              </a:ext>
            </a:extLst>
          </p:cNvPr>
          <p:cNvSpPr>
            <a:spLocks noGrp="1"/>
          </p:cNvSpPr>
          <p:nvPr>
            <p:ph type="title"/>
          </p:nvPr>
        </p:nvSpPr>
        <p:spPr/>
        <p:txBody>
          <a:bodyPr/>
          <a:lstStyle/>
          <a:p>
            <a:r>
              <a:rPr lang="en-NZ" dirty="0"/>
              <a:t>Introduction</a:t>
            </a:r>
          </a:p>
        </p:txBody>
      </p:sp>
      <p:sp>
        <p:nvSpPr>
          <p:cNvPr id="6" name="Content Placeholder 5">
            <a:extLst>
              <a:ext uri="{FF2B5EF4-FFF2-40B4-BE49-F238E27FC236}">
                <a16:creationId xmlns:a16="http://schemas.microsoft.com/office/drawing/2014/main" id="{3F338969-D769-460D-8924-DECCAE89BF75}"/>
              </a:ext>
            </a:extLst>
          </p:cNvPr>
          <p:cNvSpPr>
            <a:spLocks noGrp="1"/>
          </p:cNvSpPr>
          <p:nvPr>
            <p:ph idx="1"/>
          </p:nvPr>
        </p:nvSpPr>
        <p:spPr>
          <a:xfrm>
            <a:off x="628650" y="1155810"/>
            <a:ext cx="7886700" cy="4825540"/>
          </a:xfrm>
        </p:spPr>
        <p:txBody>
          <a:bodyPr/>
          <a:lstStyle/>
          <a:p>
            <a:pPr marL="0" indent="0">
              <a:buNone/>
            </a:pPr>
            <a:r>
              <a:rPr lang="en-US" sz="1600" b="1" dirty="0"/>
              <a:t>Purpose</a:t>
            </a:r>
          </a:p>
          <a:p>
            <a:r>
              <a:rPr lang="en-US" sz="1400" dirty="0"/>
              <a:t>To outline the proposed approach to provide the </a:t>
            </a:r>
            <a:r>
              <a:rPr lang="en-US" sz="1400" dirty="0" err="1"/>
              <a:t>Novavax</a:t>
            </a:r>
            <a:r>
              <a:rPr lang="en-US" sz="1400" dirty="0"/>
              <a:t> COVID-19 vaccine (</a:t>
            </a:r>
            <a:r>
              <a:rPr lang="en-US" sz="1400" dirty="0" err="1"/>
              <a:t>Novaxovid</a:t>
            </a:r>
            <a:r>
              <a:rPr lang="en-US" sz="1400" dirty="0"/>
              <a:t>) as an alternative for people who are:</a:t>
            </a:r>
          </a:p>
          <a:p>
            <a:pPr marL="685800" marR="180340" lvl="2">
              <a:spcBef>
                <a:spcPts val="1000"/>
              </a:spcBef>
              <a:buFont typeface="+mj-lt"/>
              <a:buAutoNum type="alphaLcParenR"/>
            </a:pPr>
            <a:r>
              <a:rPr lang="en-NZ" sz="1200" dirty="0"/>
              <a:t>unable to be vaccinated with the Pfizer vaccine, especially those who are required to be vaccinated by the Vaccination Order or their employer; or</a:t>
            </a:r>
          </a:p>
          <a:p>
            <a:pPr marL="685800" marR="180340" lvl="2">
              <a:spcBef>
                <a:spcPts val="1000"/>
              </a:spcBef>
              <a:buFont typeface="+mj-lt"/>
              <a:buAutoNum type="alphaLcParenR"/>
            </a:pPr>
            <a:r>
              <a:rPr lang="en-NZ" sz="1200" dirty="0"/>
              <a:t>those hesitant to take an mRNA vaccine.</a:t>
            </a:r>
            <a:r>
              <a:rPr lang="en-US" sz="1400" dirty="0"/>
              <a:t> </a:t>
            </a:r>
          </a:p>
          <a:p>
            <a:pPr marL="0" indent="0">
              <a:buNone/>
            </a:pPr>
            <a:r>
              <a:rPr lang="en-US" sz="1600" b="1" dirty="0"/>
              <a:t>Context</a:t>
            </a:r>
          </a:p>
          <a:p>
            <a:r>
              <a:rPr lang="en-US" sz="1200" dirty="0"/>
              <a:t>The COVID-19 Vaccine </a:t>
            </a:r>
            <a:r>
              <a:rPr lang="en-US" sz="1200" dirty="0" err="1"/>
              <a:t>Immunisation</a:t>
            </a:r>
            <a:r>
              <a:rPr lang="en-US" sz="1200" dirty="0"/>
              <a:t> Programme (the </a:t>
            </a:r>
            <a:r>
              <a:rPr lang="en-US" sz="1200" dirty="0" err="1"/>
              <a:t>programme</a:t>
            </a:r>
            <a:r>
              <a:rPr lang="en-US" sz="1200" dirty="0"/>
              <a:t>) made supply arrangements to procure four vaccines (Pfizer, Janssen, AstraZeneca and </a:t>
            </a:r>
            <a:r>
              <a:rPr lang="en-US" sz="1200" dirty="0" err="1"/>
              <a:t>Novavax</a:t>
            </a:r>
            <a:r>
              <a:rPr lang="en-US" sz="1200" dirty="0"/>
              <a:t>) to inoculate the population </a:t>
            </a:r>
          </a:p>
          <a:p>
            <a:r>
              <a:rPr lang="en-US" sz="1200" dirty="0"/>
              <a:t>The national roll-out has used Pfizer as the first line vaccine for the </a:t>
            </a:r>
            <a:r>
              <a:rPr lang="en-US" sz="1200" dirty="0" err="1"/>
              <a:t>programme</a:t>
            </a:r>
            <a:r>
              <a:rPr lang="en-US" sz="1200" dirty="0"/>
              <a:t> to date. </a:t>
            </a:r>
          </a:p>
          <a:p>
            <a:r>
              <a:rPr lang="en-US" sz="1200" dirty="0"/>
              <a:t>In July the </a:t>
            </a:r>
            <a:r>
              <a:rPr lang="en-US" sz="1200" dirty="0" err="1"/>
              <a:t>programme</a:t>
            </a:r>
            <a:r>
              <a:rPr lang="en-US" sz="1200" dirty="0"/>
              <a:t> sought advice from CV TAG for the use of Janssen following </a:t>
            </a:r>
            <a:r>
              <a:rPr lang="en-US" sz="1200" dirty="0" err="1"/>
              <a:t>Medsafe</a:t>
            </a:r>
            <a:r>
              <a:rPr lang="en-US" sz="1200" dirty="0"/>
              <a:t> approval.  This advice was there was no indication for the widespread use of Janssen however it could be considered for individuals who Pfizer was not suitable.</a:t>
            </a:r>
          </a:p>
          <a:p>
            <a:r>
              <a:rPr lang="en-US" sz="1200" dirty="0"/>
              <a:t>Cabinet approved this direction for the use of Janssen, however at around the same time it became known that delivery would not be available until Q1 2022, hence the </a:t>
            </a:r>
            <a:r>
              <a:rPr lang="en-US" sz="1200" dirty="0" err="1"/>
              <a:t>programme</a:t>
            </a:r>
            <a:r>
              <a:rPr lang="en-US" sz="1200" dirty="0"/>
              <a:t> was directed to consider AstraZeneca as an alternative.</a:t>
            </a:r>
          </a:p>
          <a:p>
            <a:r>
              <a:rPr lang="en-US" sz="1200" dirty="0"/>
              <a:t>AstraZeneca was implemented on the 26</a:t>
            </a:r>
            <a:r>
              <a:rPr lang="en-US" sz="1200" baseline="30000" dirty="0"/>
              <a:t>th</a:t>
            </a:r>
            <a:r>
              <a:rPr lang="en-US" sz="1200" dirty="0"/>
              <a:t> November. To date approximately 8000 doses have been administered.</a:t>
            </a:r>
          </a:p>
          <a:p>
            <a:r>
              <a:rPr lang="en-US" sz="1200" dirty="0"/>
              <a:t>On 4</a:t>
            </a:r>
            <a:r>
              <a:rPr lang="en-US" sz="1200" baseline="30000" dirty="0"/>
              <a:t>th</a:t>
            </a:r>
            <a:r>
              <a:rPr lang="en-US" sz="1200" dirty="0"/>
              <a:t> February 2022 </a:t>
            </a:r>
            <a:r>
              <a:rPr lang="en-US" sz="1200" dirty="0" err="1"/>
              <a:t>Medsafe</a:t>
            </a:r>
            <a:r>
              <a:rPr lang="en-US" sz="1200" dirty="0"/>
              <a:t> granted provisional approval of the two-dose </a:t>
            </a:r>
            <a:r>
              <a:rPr lang="en-US" sz="1200" dirty="0" err="1"/>
              <a:t>Novavax</a:t>
            </a:r>
            <a:r>
              <a:rPr lang="en-US" sz="1200" dirty="0"/>
              <a:t> COVID-19 vaccine, </a:t>
            </a:r>
            <a:r>
              <a:rPr lang="en-US" sz="1200" dirty="0" err="1"/>
              <a:t>Novaxovid</a:t>
            </a:r>
            <a:r>
              <a:rPr lang="en-US" sz="1200" dirty="0"/>
              <a:t>.</a:t>
            </a:r>
          </a:p>
          <a:p>
            <a:endParaRPr lang="en-NZ" sz="1400" dirty="0"/>
          </a:p>
        </p:txBody>
      </p:sp>
    </p:spTree>
    <p:extLst>
      <p:ext uri="{BB962C8B-B14F-4D97-AF65-F5344CB8AC3E}">
        <p14:creationId xmlns:p14="http://schemas.microsoft.com/office/powerpoint/2010/main" val="1814233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7AD562-6B95-4B50-A118-F721D9BF873E}"/>
              </a:ext>
            </a:extLst>
          </p:cNvPr>
          <p:cNvSpPr>
            <a:spLocks noGrp="1"/>
          </p:cNvSpPr>
          <p:nvPr>
            <p:ph type="title"/>
          </p:nvPr>
        </p:nvSpPr>
        <p:spPr/>
        <p:txBody>
          <a:bodyPr/>
          <a:lstStyle/>
          <a:p>
            <a:r>
              <a:rPr lang="en-NZ" dirty="0"/>
              <a:t>Current status</a:t>
            </a:r>
          </a:p>
        </p:txBody>
      </p:sp>
      <p:sp>
        <p:nvSpPr>
          <p:cNvPr id="6" name="Content Placeholder 5">
            <a:extLst>
              <a:ext uri="{FF2B5EF4-FFF2-40B4-BE49-F238E27FC236}">
                <a16:creationId xmlns:a16="http://schemas.microsoft.com/office/drawing/2014/main" id="{3F338969-D769-460D-8924-DECCAE89BF75}"/>
              </a:ext>
            </a:extLst>
          </p:cNvPr>
          <p:cNvSpPr>
            <a:spLocks noGrp="1"/>
          </p:cNvSpPr>
          <p:nvPr>
            <p:ph idx="1"/>
          </p:nvPr>
        </p:nvSpPr>
        <p:spPr>
          <a:xfrm>
            <a:off x="628650" y="1155810"/>
            <a:ext cx="7886700" cy="4481510"/>
          </a:xfrm>
        </p:spPr>
        <p:txBody>
          <a:bodyPr/>
          <a:lstStyle/>
          <a:p>
            <a:r>
              <a:rPr lang="en-US" sz="1400" dirty="0"/>
              <a:t>CV TAG have considered the vaccine and provided the following key recommendations: </a:t>
            </a:r>
          </a:p>
          <a:p>
            <a:pPr lvl="1"/>
            <a:r>
              <a:rPr lang="en-NZ" sz="1200" dirty="0"/>
              <a:t>two doses of the </a:t>
            </a:r>
            <a:r>
              <a:rPr lang="en-NZ" sz="1200" dirty="0" err="1"/>
              <a:t>Novavax</a:t>
            </a:r>
            <a:r>
              <a:rPr lang="en-NZ" sz="1200" dirty="0"/>
              <a:t> vaccine, given at least 3 weeks apart, are required for a primary vaccination course.</a:t>
            </a:r>
            <a:r>
              <a:rPr lang="en-GB" sz="1200" dirty="0"/>
              <a:t> </a:t>
            </a:r>
          </a:p>
          <a:p>
            <a:pPr lvl="1"/>
            <a:r>
              <a:rPr lang="en-NZ" sz="1200" dirty="0" err="1"/>
              <a:t>Novavax</a:t>
            </a:r>
            <a:r>
              <a:rPr lang="en-NZ" sz="1200" dirty="0"/>
              <a:t> can be administered as part of a heterologous primary schedule to people who have received another COVID-19 vaccine as their first dose, and this should occur at least 28 days after the first dose of the other COVID-19 vaccine, to account for recommended intervals for other vaccine brands. </a:t>
            </a:r>
            <a:endParaRPr lang="en-GB" sz="1200" dirty="0"/>
          </a:p>
          <a:p>
            <a:pPr lvl="1"/>
            <a:r>
              <a:rPr lang="en-NZ" sz="1200" dirty="0"/>
              <a:t>there should be no upper limit on time since the first dose.</a:t>
            </a:r>
            <a:endParaRPr lang="en-US" sz="1200" dirty="0"/>
          </a:p>
          <a:p>
            <a:pPr lvl="1"/>
            <a:r>
              <a:rPr lang="en-GB" sz="1200" dirty="0"/>
              <a:t>administration of the </a:t>
            </a:r>
            <a:r>
              <a:rPr lang="en-GB" sz="1200" dirty="0" err="1"/>
              <a:t>Novavax</a:t>
            </a:r>
            <a:r>
              <a:rPr lang="en-GB" sz="1200" dirty="0"/>
              <a:t> vaccine as a second dose should occur at least 28 days after the most recent dose of another COVID-19 vaccine.</a:t>
            </a:r>
          </a:p>
          <a:p>
            <a:pPr lvl="1"/>
            <a:r>
              <a:rPr lang="en-NZ" sz="1200" dirty="0"/>
              <a:t>CV-TAG noted that there is a potential for </a:t>
            </a:r>
            <a:r>
              <a:rPr lang="en-NZ" sz="1200" dirty="0" err="1"/>
              <a:t>Novavax</a:t>
            </a:r>
            <a:r>
              <a:rPr lang="en-NZ" sz="1200" dirty="0"/>
              <a:t> to be used as a booster dose in the context of Omicron, however, at this stage, they will continue to monitor the evidence on </a:t>
            </a:r>
            <a:r>
              <a:rPr lang="en-NZ" sz="1200" dirty="0" err="1"/>
              <a:t>Novavax</a:t>
            </a:r>
            <a:r>
              <a:rPr lang="en-NZ" sz="1200" dirty="0"/>
              <a:t> as a booster.</a:t>
            </a:r>
            <a:endParaRPr lang="en-US" sz="1200" dirty="0"/>
          </a:p>
          <a:p>
            <a:r>
              <a:rPr lang="en-NZ" sz="1400" dirty="0"/>
              <a:t>This advice is currently being incorporated into a decision to use paper to be considered by accountable Ministers before the end of the month.</a:t>
            </a:r>
          </a:p>
          <a:p>
            <a:r>
              <a:rPr lang="en-NZ" sz="1400" dirty="0"/>
              <a:t>IMAC have been commissioned to produce the necessary training materials</a:t>
            </a:r>
          </a:p>
          <a:p>
            <a:r>
              <a:rPr lang="en-NZ" sz="1400" dirty="0"/>
              <a:t>The required information technology changes are currently underway.</a:t>
            </a:r>
          </a:p>
        </p:txBody>
      </p:sp>
    </p:spTree>
    <p:extLst>
      <p:ext uri="{BB962C8B-B14F-4D97-AF65-F5344CB8AC3E}">
        <p14:creationId xmlns:p14="http://schemas.microsoft.com/office/powerpoint/2010/main" val="253607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03AE8-3C63-4636-8361-70D13FAEB751}"/>
              </a:ext>
            </a:extLst>
          </p:cNvPr>
          <p:cNvSpPr>
            <a:spLocks noGrp="1"/>
          </p:cNvSpPr>
          <p:nvPr>
            <p:ph type="title"/>
          </p:nvPr>
        </p:nvSpPr>
        <p:spPr/>
        <p:txBody>
          <a:bodyPr/>
          <a:lstStyle/>
          <a:p>
            <a:r>
              <a:rPr lang="en-NZ" dirty="0"/>
              <a:t>Implementation considerations</a:t>
            </a:r>
          </a:p>
        </p:txBody>
      </p:sp>
      <p:sp>
        <p:nvSpPr>
          <p:cNvPr id="3" name="Content Placeholder 2">
            <a:extLst>
              <a:ext uri="{FF2B5EF4-FFF2-40B4-BE49-F238E27FC236}">
                <a16:creationId xmlns:a16="http://schemas.microsoft.com/office/drawing/2014/main" id="{16C4200E-FC35-48D1-8F43-949226CFAC74}"/>
              </a:ext>
            </a:extLst>
          </p:cNvPr>
          <p:cNvSpPr>
            <a:spLocks noGrp="1"/>
          </p:cNvSpPr>
          <p:nvPr>
            <p:ph idx="1"/>
          </p:nvPr>
        </p:nvSpPr>
        <p:spPr>
          <a:xfrm>
            <a:off x="628650" y="1292953"/>
            <a:ext cx="7886700" cy="4058340"/>
          </a:xfrm>
        </p:spPr>
        <p:txBody>
          <a:bodyPr/>
          <a:lstStyle/>
          <a:p>
            <a:r>
              <a:rPr lang="en-NZ" sz="1400" dirty="0"/>
              <a:t>Currently only approved for primary course use for people 18 years or over. Therefore up to 360,000 doses could be used from the available unvaccinated eligible population. The anticipated uptake therefore is expected to be small.</a:t>
            </a:r>
          </a:p>
          <a:p>
            <a:r>
              <a:rPr lang="en-NZ" sz="1400" dirty="0"/>
              <a:t>Current stage of programme focused on booster or paediatric vaccination, which may result in some providers being un-willing to adopt the vaccine</a:t>
            </a:r>
          </a:p>
          <a:p>
            <a:r>
              <a:rPr lang="en-NZ" sz="1400" dirty="0"/>
              <a:t>Booster or heterologous use is off label requiring a prescription to use.</a:t>
            </a:r>
          </a:p>
          <a:p>
            <a:r>
              <a:rPr lang="en-NZ" sz="1400" dirty="0"/>
              <a:t>Changes using an order in council (used to allow Pfizer boosters to be administered at a shorter interval from the primary course) will not be available for </a:t>
            </a:r>
            <a:r>
              <a:rPr lang="en-NZ" sz="1400" dirty="0" err="1"/>
              <a:t>Novaxovid</a:t>
            </a:r>
            <a:endParaRPr lang="en-NZ" sz="1400" dirty="0"/>
          </a:p>
          <a:p>
            <a:r>
              <a:rPr lang="en-NZ" sz="1400" dirty="0"/>
              <a:t>Vaccine is supplied in 10 doses per vial, and does </a:t>
            </a:r>
            <a:r>
              <a:rPr lang="en-NZ" sz="1400" b="1" dirty="0"/>
              <a:t>not</a:t>
            </a:r>
            <a:r>
              <a:rPr lang="en-NZ" sz="1400" dirty="0"/>
              <a:t> require dilution. This represents a potential risk in coadministration settings, however the volumes do not support dedicated clinics.</a:t>
            </a:r>
          </a:p>
          <a:p>
            <a:r>
              <a:rPr lang="en-NZ" sz="1400" dirty="0"/>
              <a:t>There is potential to phase out AstraZeneca with </a:t>
            </a:r>
            <a:r>
              <a:rPr lang="en-NZ" sz="1400" dirty="0" err="1"/>
              <a:t>Novaxovid</a:t>
            </a:r>
            <a:r>
              <a:rPr lang="en-NZ" sz="1400" dirty="0"/>
              <a:t> becoming the programmes non </a:t>
            </a:r>
            <a:r>
              <a:rPr lang="en-NZ" sz="1400" dirty="0" err="1"/>
              <a:t>mRMA</a:t>
            </a:r>
            <a:r>
              <a:rPr lang="en-NZ" sz="1400" dirty="0"/>
              <a:t> alternative to Pfizer, however the lack of approval for boosters does not promote this approach now.</a:t>
            </a:r>
          </a:p>
          <a:p>
            <a:r>
              <a:rPr lang="en-NZ" sz="1400" dirty="0"/>
              <a:t>The primary care sector is currently significantly engaged in the wider COVID response.</a:t>
            </a:r>
          </a:p>
        </p:txBody>
      </p:sp>
    </p:spTree>
    <p:extLst>
      <p:ext uri="{BB962C8B-B14F-4D97-AF65-F5344CB8AC3E}">
        <p14:creationId xmlns:p14="http://schemas.microsoft.com/office/powerpoint/2010/main" val="391155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7AD562-6B95-4B50-A118-F721D9BF873E}"/>
              </a:ext>
            </a:extLst>
          </p:cNvPr>
          <p:cNvSpPr>
            <a:spLocks noGrp="1"/>
          </p:cNvSpPr>
          <p:nvPr>
            <p:ph type="title"/>
          </p:nvPr>
        </p:nvSpPr>
        <p:spPr>
          <a:xfrm>
            <a:off x="628650" y="81750"/>
            <a:ext cx="7886700" cy="1074060"/>
          </a:xfrm>
        </p:spPr>
        <p:txBody>
          <a:bodyPr/>
          <a:lstStyle/>
          <a:p>
            <a:r>
              <a:rPr lang="en-NZ" dirty="0"/>
              <a:t>Proposed Initial Implementation</a:t>
            </a:r>
          </a:p>
        </p:txBody>
      </p:sp>
      <p:sp>
        <p:nvSpPr>
          <p:cNvPr id="6" name="Content Placeholder 5">
            <a:extLst>
              <a:ext uri="{FF2B5EF4-FFF2-40B4-BE49-F238E27FC236}">
                <a16:creationId xmlns:a16="http://schemas.microsoft.com/office/drawing/2014/main" id="{3F338969-D769-460D-8924-DECCAE89BF75}"/>
              </a:ext>
            </a:extLst>
          </p:cNvPr>
          <p:cNvSpPr>
            <a:spLocks noGrp="1"/>
          </p:cNvSpPr>
          <p:nvPr>
            <p:ph idx="1"/>
          </p:nvPr>
        </p:nvSpPr>
        <p:spPr>
          <a:xfrm>
            <a:off x="628650" y="1155810"/>
            <a:ext cx="7886700" cy="4481510"/>
          </a:xfrm>
        </p:spPr>
        <p:txBody>
          <a:bodyPr/>
          <a:lstStyle/>
          <a:p>
            <a:pPr marL="0" indent="0">
              <a:buNone/>
            </a:pPr>
            <a:r>
              <a:rPr lang="en-GB" sz="1600" b="1" dirty="0"/>
              <a:t>Consumer Access</a:t>
            </a:r>
          </a:p>
          <a:p>
            <a:pPr marR="180340" lvl="0"/>
            <a:r>
              <a:rPr lang="en-NZ" sz="1400" dirty="0"/>
              <a:t>From a consumer’s perspective, access to </a:t>
            </a:r>
            <a:r>
              <a:rPr lang="en-NZ" sz="1400" dirty="0" err="1"/>
              <a:t>Novaxovid</a:t>
            </a:r>
            <a:r>
              <a:rPr lang="en-NZ" sz="1400" dirty="0"/>
              <a:t> follows the AstraZeneca model as set out below</a:t>
            </a:r>
          </a:p>
          <a:p>
            <a:pPr marR="180340" lvl="0"/>
            <a:r>
              <a:rPr lang="en-NZ" sz="1400" dirty="0"/>
              <a:t>Consumers will be provided sufficient information to determine if they are eligible for </a:t>
            </a:r>
            <a:r>
              <a:rPr lang="en-NZ" sz="1400" dirty="0" err="1"/>
              <a:t>Novaxovid</a:t>
            </a:r>
            <a:r>
              <a:rPr lang="en-NZ" sz="1400" dirty="0"/>
              <a:t>. This information will be available to them by way of:</a:t>
            </a:r>
          </a:p>
          <a:p>
            <a:pPr marL="685800" marR="180340" lvl="2">
              <a:spcBef>
                <a:spcPts val="1000"/>
              </a:spcBef>
              <a:tabLst>
                <a:tab pos="228600" algn="l"/>
                <a:tab pos="457200" algn="l"/>
              </a:tabLst>
            </a:pPr>
            <a:r>
              <a:rPr lang="en-NZ" sz="1200" dirty="0"/>
              <a:t>Published information about the alternative vaccine on the Ministry’s website.</a:t>
            </a:r>
          </a:p>
          <a:p>
            <a:pPr marL="685800" marR="180340" lvl="2">
              <a:spcBef>
                <a:spcPts val="1000"/>
              </a:spcBef>
              <a:tabLst>
                <a:tab pos="228600" algn="l"/>
                <a:tab pos="457200" algn="l"/>
              </a:tabLst>
            </a:pPr>
            <a:r>
              <a:rPr lang="en-NZ" sz="1200" dirty="0"/>
              <a:t>Telehealth Services (</a:t>
            </a:r>
            <a:r>
              <a:rPr lang="en-NZ" sz="1200" dirty="0" err="1"/>
              <a:t>Whakarongorau</a:t>
            </a:r>
            <a:r>
              <a:rPr lang="en-NZ" sz="1200" dirty="0"/>
              <a:t>).</a:t>
            </a:r>
          </a:p>
          <a:p>
            <a:pPr marL="685800" marR="180340" lvl="2">
              <a:spcBef>
                <a:spcPts val="1000"/>
              </a:spcBef>
              <a:tabLst>
                <a:tab pos="228600" algn="l"/>
                <a:tab pos="457200" algn="l"/>
              </a:tabLst>
            </a:pPr>
            <a:r>
              <a:rPr lang="en-NZ" sz="1200" dirty="0"/>
              <a:t>Consultation with their medical practitioner. (free to the consumer) </a:t>
            </a:r>
          </a:p>
          <a:p>
            <a:pPr marR="180340" lvl="0"/>
            <a:r>
              <a:rPr lang="en-NZ" sz="1400" dirty="0"/>
              <a:t>A consumer can determine if they are eligible and book an appointment in a clinic that is enabled for delivery of </a:t>
            </a:r>
            <a:r>
              <a:rPr lang="en-NZ" sz="1400" dirty="0" err="1"/>
              <a:t>Novaxovid</a:t>
            </a:r>
            <a:r>
              <a:rPr lang="en-NZ" sz="1400" dirty="0"/>
              <a:t> using the Book My Vaccine site, or by calling </a:t>
            </a:r>
            <a:r>
              <a:rPr lang="en-NZ" sz="1400" dirty="0" err="1"/>
              <a:t>Whakarongorau</a:t>
            </a:r>
            <a:r>
              <a:rPr lang="en-NZ" sz="1400" dirty="0"/>
              <a:t>. </a:t>
            </a:r>
          </a:p>
          <a:p>
            <a:pPr marR="180340" lvl="0"/>
            <a:r>
              <a:rPr lang="en-NZ" sz="1400" dirty="0"/>
              <a:t>In addition to the BMV location map, the </a:t>
            </a:r>
            <a:r>
              <a:rPr lang="en-NZ" sz="1400" dirty="0" err="1"/>
              <a:t>HealthPoint</a:t>
            </a:r>
            <a:r>
              <a:rPr lang="en-NZ" sz="1400" dirty="0"/>
              <a:t> website will provide consumer information regarding clinics that administer </a:t>
            </a:r>
            <a:r>
              <a:rPr lang="en-NZ" sz="1400" dirty="0" err="1"/>
              <a:t>Novavovid</a:t>
            </a:r>
            <a:r>
              <a:rPr lang="en-NZ" sz="1400" dirty="0"/>
              <a:t>.</a:t>
            </a:r>
          </a:p>
          <a:p>
            <a:pPr marR="180340" lvl="0"/>
            <a:r>
              <a:rPr lang="en-NZ" sz="1400" dirty="0"/>
              <a:t>No ability to book a booster will be available on the BMV site. CIR will allow administration to be recorded on the chance that it is prescribed.</a:t>
            </a:r>
          </a:p>
          <a:p>
            <a:pPr marR="180340" lvl="0"/>
            <a:r>
              <a:rPr lang="en-NZ" sz="1400" dirty="0"/>
              <a:t>This process will enable an individual to be booked by another person to assist with access for those less able to self-serve. </a:t>
            </a:r>
          </a:p>
          <a:p>
            <a:endParaRPr lang="en-GB" sz="1400" dirty="0"/>
          </a:p>
          <a:p>
            <a:pPr marL="0" indent="0">
              <a:buNone/>
            </a:pPr>
            <a:endParaRPr lang="en-NZ" sz="1400" dirty="0"/>
          </a:p>
        </p:txBody>
      </p:sp>
    </p:spTree>
    <p:extLst>
      <p:ext uri="{BB962C8B-B14F-4D97-AF65-F5344CB8AC3E}">
        <p14:creationId xmlns:p14="http://schemas.microsoft.com/office/powerpoint/2010/main" val="218772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7AD562-6B95-4B50-A118-F721D9BF873E}"/>
              </a:ext>
            </a:extLst>
          </p:cNvPr>
          <p:cNvSpPr>
            <a:spLocks noGrp="1"/>
          </p:cNvSpPr>
          <p:nvPr>
            <p:ph type="title"/>
          </p:nvPr>
        </p:nvSpPr>
        <p:spPr>
          <a:xfrm>
            <a:off x="628650" y="98787"/>
            <a:ext cx="7886700" cy="1074060"/>
          </a:xfrm>
        </p:spPr>
        <p:txBody>
          <a:bodyPr/>
          <a:lstStyle/>
          <a:p>
            <a:r>
              <a:rPr lang="en-NZ" dirty="0"/>
              <a:t>Proposed Initial Implementation (</a:t>
            </a:r>
            <a:r>
              <a:rPr lang="en-NZ" dirty="0" err="1"/>
              <a:t>cont</a:t>
            </a:r>
            <a:r>
              <a:rPr lang="en-NZ" dirty="0"/>
              <a:t>)</a:t>
            </a:r>
          </a:p>
        </p:txBody>
      </p:sp>
      <p:sp>
        <p:nvSpPr>
          <p:cNvPr id="6" name="Content Placeholder 5">
            <a:extLst>
              <a:ext uri="{FF2B5EF4-FFF2-40B4-BE49-F238E27FC236}">
                <a16:creationId xmlns:a16="http://schemas.microsoft.com/office/drawing/2014/main" id="{3F338969-D769-460D-8924-DECCAE89BF75}"/>
              </a:ext>
            </a:extLst>
          </p:cNvPr>
          <p:cNvSpPr>
            <a:spLocks noGrp="1"/>
          </p:cNvSpPr>
          <p:nvPr>
            <p:ph idx="1"/>
          </p:nvPr>
        </p:nvSpPr>
        <p:spPr>
          <a:xfrm>
            <a:off x="628650" y="933860"/>
            <a:ext cx="7886700" cy="4703452"/>
          </a:xfrm>
        </p:spPr>
        <p:txBody>
          <a:bodyPr/>
          <a:lstStyle/>
          <a:p>
            <a:pPr marL="0" indent="0">
              <a:buNone/>
            </a:pPr>
            <a:r>
              <a:rPr lang="en-GB" sz="1600" b="1" dirty="0"/>
              <a:t>Delivery Settings</a:t>
            </a:r>
          </a:p>
          <a:p>
            <a:pPr marR="180340">
              <a:spcBef>
                <a:spcPts val="600"/>
              </a:spcBef>
            </a:pPr>
            <a:r>
              <a:rPr lang="en-NZ" sz="1400" kern="1100" dirty="0">
                <a:effectLst/>
                <a:latin typeface="Segoe UI" panose="020B0502040204020203" pitchFamily="34" charset="0"/>
                <a:ea typeface="Times New Roman" panose="02020603050405020304" pitchFamily="18" charset="0"/>
              </a:rPr>
              <a:t>DHBs will establish a controlled number of sites that are enabled to safely administer </a:t>
            </a:r>
            <a:r>
              <a:rPr lang="en-NZ" sz="1400" kern="1100" dirty="0" err="1">
                <a:effectLst/>
                <a:latin typeface="Segoe UI" panose="020B0502040204020203" pitchFamily="34" charset="0"/>
                <a:ea typeface="Times New Roman" panose="02020603050405020304" pitchFamily="18" charset="0"/>
              </a:rPr>
              <a:t>Novaxovid</a:t>
            </a:r>
            <a:r>
              <a:rPr lang="en-NZ" sz="1400" kern="1100" dirty="0">
                <a:effectLst/>
                <a:latin typeface="Segoe UI" panose="020B0502040204020203" pitchFamily="34" charset="0"/>
                <a:ea typeface="Times New Roman" panose="02020603050405020304" pitchFamily="18" charset="0"/>
              </a:rPr>
              <a:t>. </a:t>
            </a:r>
          </a:p>
          <a:p>
            <a:pPr marR="180340">
              <a:spcBef>
                <a:spcPts val="600"/>
              </a:spcBef>
            </a:pPr>
            <a:r>
              <a:rPr lang="en-NZ" sz="1400" kern="1100" dirty="0">
                <a:effectLst/>
                <a:latin typeface="Segoe UI" panose="020B0502040204020203" pitchFamily="34" charset="0"/>
                <a:ea typeface="Times New Roman" panose="02020603050405020304" pitchFamily="18" charset="0"/>
              </a:rPr>
              <a:t>Sites will not be restricted to a specific enrolled population.  </a:t>
            </a:r>
          </a:p>
          <a:p>
            <a:pPr marR="180340">
              <a:spcBef>
                <a:spcPts val="600"/>
              </a:spcBef>
            </a:pPr>
            <a:r>
              <a:rPr lang="en-NZ" sz="1400" kern="1100" dirty="0">
                <a:effectLst/>
                <a:latin typeface="Segoe UI" panose="020B0502040204020203" pitchFamily="34" charset="0"/>
                <a:ea typeface="Times New Roman" panose="02020603050405020304" pitchFamily="18" charset="0"/>
              </a:rPr>
              <a:t>The location and nature of the providers will be specifically designed to promote access and achieving equitable outcomes.</a:t>
            </a:r>
          </a:p>
          <a:p>
            <a:pPr marR="180340">
              <a:spcBef>
                <a:spcPts val="600"/>
              </a:spcBef>
            </a:pPr>
            <a:r>
              <a:rPr lang="en-NZ" sz="1400" kern="1100" dirty="0"/>
              <a:t>Each setting will require access to an authorised prescriber to allow for heterologous administration. </a:t>
            </a:r>
            <a:endParaRPr lang="en-NZ" sz="1400" kern="1100" dirty="0">
              <a:effectLst/>
              <a:latin typeface="Segoe UI" panose="020B0502040204020203" pitchFamily="34" charset="0"/>
              <a:ea typeface="Times New Roman" panose="02020603050405020304" pitchFamily="18" charset="0"/>
            </a:endParaRPr>
          </a:p>
          <a:p>
            <a:pPr marL="0" marR="180340" indent="0">
              <a:spcBef>
                <a:spcPts val="600"/>
              </a:spcBef>
              <a:buNone/>
            </a:pPr>
            <a:r>
              <a:rPr lang="en-NZ" sz="1600" b="1" kern="1100" dirty="0">
                <a:ea typeface="Times New Roman" panose="02020603050405020304" pitchFamily="18" charset="0"/>
              </a:rPr>
              <a:t>Logistics</a:t>
            </a:r>
            <a:r>
              <a:rPr lang="en-NZ" sz="1600" b="1" kern="1100" dirty="0">
                <a:effectLst/>
                <a:latin typeface="Segoe UI" panose="020B0502040204020203" pitchFamily="34" charset="0"/>
                <a:ea typeface="Times New Roman" panose="02020603050405020304" pitchFamily="18" charset="0"/>
              </a:rPr>
              <a:t> </a:t>
            </a:r>
          </a:p>
          <a:p>
            <a:r>
              <a:rPr lang="en-GB" sz="1400" dirty="0"/>
              <a:t>Leverage existing network, albeit with more standard 2-8 degree cold-chain requirements</a:t>
            </a:r>
          </a:p>
          <a:p>
            <a:r>
              <a:rPr lang="en-GB" sz="1400" dirty="0"/>
              <a:t>Available via the inventory portal</a:t>
            </a:r>
          </a:p>
          <a:p>
            <a:r>
              <a:rPr lang="en-GB" sz="1400" dirty="0"/>
              <a:t>Expected distribution from DHL and HCL direct to the sites with a minimum 10 vial delivery size.</a:t>
            </a:r>
          </a:p>
          <a:p>
            <a:r>
              <a:rPr lang="en-GB" sz="1400" dirty="0"/>
              <a:t>DHB Pharmacies (where used in the distribution model) are able to distribute a single vial. </a:t>
            </a:r>
          </a:p>
          <a:p>
            <a:r>
              <a:rPr lang="en-GB" sz="1400" dirty="0"/>
              <a:t>High stock wastage is expected due to the demand uncertainty and expected low consumer volumes (AstraZeneca trending to 8% utilisation)</a:t>
            </a:r>
          </a:p>
          <a:p>
            <a:pPr marL="0" indent="0">
              <a:buNone/>
            </a:pPr>
            <a:endParaRPr lang="en-NZ" sz="1400" dirty="0"/>
          </a:p>
        </p:txBody>
      </p:sp>
    </p:spTree>
    <p:extLst>
      <p:ext uri="{BB962C8B-B14F-4D97-AF65-F5344CB8AC3E}">
        <p14:creationId xmlns:p14="http://schemas.microsoft.com/office/powerpoint/2010/main" val="2928898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7AD562-6B95-4B50-A118-F721D9BF873E}"/>
              </a:ext>
            </a:extLst>
          </p:cNvPr>
          <p:cNvSpPr>
            <a:spLocks noGrp="1"/>
          </p:cNvSpPr>
          <p:nvPr>
            <p:ph type="title"/>
          </p:nvPr>
        </p:nvSpPr>
        <p:spPr/>
        <p:txBody>
          <a:bodyPr/>
          <a:lstStyle/>
          <a:p>
            <a:r>
              <a:rPr lang="en-NZ" dirty="0"/>
              <a:t>Proposed Initial Implementation (</a:t>
            </a:r>
            <a:r>
              <a:rPr lang="en-NZ" dirty="0" err="1"/>
              <a:t>cont</a:t>
            </a:r>
            <a:r>
              <a:rPr lang="en-NZ" dirty="0"/>
              <a:t>)</a:t>
            </a:r>
          </a:p>
        </p:txBody>
      </p:sp>
      <p:sp>
        <p:nvSpPr>
          <p:cNvPr id="6" name="Content Placeholder 5">
            <a:extLst>
              <a:ext uri="{FF2B5EF4-FFF2-40B4-BE49-F238E27FC236}">
                <a16:creationId xmlns:a16="http://schemas.microsoft.com/office/drawing/2014/main" id="{3F338969-D769-460D-8924-DECCAE89BF75}"/>
              </a:ext>
            </a:extLst>
          </p:cNvPr>
          <p:cNvSpPr>
            <a:spLocks noGrp="1"/>
          </p:cNvSpPr>
          <p:nvPr>
            <p:ph idx="1"/>
          </p:nvPr>
        </p:nvSpPr>
        <p:spPr>
          <a:xfrm>
            <a:off x="628650" y="1155810"/>
            <a:ext cx="7886700" cy="4703452"/>
          </a:xfrm>
        </p:spPr>
        <p:txBody>
          <a:bodyPr/>
          <a:lstStyle/>
          <a:p>
            <a:pPr marL="0" indent="0">
              <a:buNone/>
            </a:pPr>
            <a:r>
              <a:rPr lang="en-GB" sz="1600" b="1" dirty="0"/>
              <a:t>Workforce</a:t>
            </a:r>
          </a:p>
          <a:p>
            <a:pPr marR="180340" lvl="0"/>
            <a:r>
              <a:rPr lang="en-NZ" sz="1400" dirty="0"/>
              <a:t>IMAC have been commissioned to prepare the necessary training collateral, and updates to the clinical guidance within the Immunisation Handbook. </a:t>
            </a:r>
          </a:p>
          <a:p>
            <a:pPr marR="180340" lvl="0"/>
            <a:r>
              <a:rPr lang="en-NZ" sz="1400" dirty="0" err="1"/>
              <a:t>Novaxovid</a:t>
            </a:r>
            <a:r>
              <a:rPr lang="en-NZ" sz="1400" dirty="0"/>
              <a:t> can be administered by fully authorised or provisionally authorised vaccinators, who have completed the training module. This includes Pharmacist Vaccinators but not COVID-19 vaccinators working under supervision. </a:t>
            </a:r>
          </a:p>
          <a:p>
            <a:pPr marL="0" marR="180340" indent="0">
              <a:spcBef>
                <a:spcPts val="600"/>
              </a:spcBef>
              <a:buNone/>
            </a:pPr>
            <a:r>
              <a:rPr lang="en-NZ" sz="1600" b="1" kern="1100" dirty="0">
                <a:ea typeface="Times New Roman" panose="02020603050405020304" pitchFamily="18" charset="0"/>
              </a:rPr>
              <a:t>Proposed Timeline</a:t>
            </a:r>
            <a:endParaRPr lang="en-NZ" sz="1600" b="1" kern="1100" dirty="0">
              <a:effectLst/>
              <a:latin typeface="Segoe UI" panose="020B0502040204020203" pitchFamily="34" charset="0"/>
              <a:ea typeface="Times New Roman" panose="02020603050405020304" pitchFamily="18" charset="0"/>
            </a:endParaRPr>
          </a:p>
          <a:p>
            <a:pPr marR="180340" lvl="0"/>
            <a:r>
              <a:rPr lang="en-NZ" sz="1400" dirty="0"/>
              <a:t>Decision to use approved 	(End of February)</a:t>
            </a:r>
          </a:p>
          <a:p>
            <a:pPr marR="180340" lvl="0"/>
            <a:r>
              <a:rPr lang="en-NZ" sz="1400" dirty="0"/>
              <a:t>Product available in NZ 	(Early March – to be confirmed)</a:t>
            </a:r>
          </a:p>
          <a:p>
            <a:pPr marR="180340" lvl="0"/>
            <a:r>
              <a:rPr lang="en-NZ" sz="1400" dirty="0"/>
              <a:t>Technology changes deployed   (10</a:t>
            </a:r>
            <a:r>
              <a:rPr lang="en-NZ" sz="1400" baseline="30000" dirty="0"/>
              <a:t>th</a:t>
            </a:r>
            <a:r>
              <a:rPr lang="en-NZ" sz="1400" dirty="0"/>
              <a:t> March) (Confirming if bookings would be visible then)</a:t>
            </a:r>
          </a:p>
          <a:p>
            <a:pPr marR="180340" lvl="0"/>
            <a:r>
              <a:rPr lang="en-NZ" sz="1400" dirty="0"/>
              <a:t>IMAC Online Training available   (14</a:t>
            </a:r>
            <a:r>
              <a:rPr lang="en-NZ" sz="1400" baseline="30000" dirty="0"/>
              <a:t>th</a:t>
            </a:r>
            <a:r>
              <a:rPr lang="en-NZ" sz="1400" dirty="0"/>
              <a:t> March)</a:t>
            </a:r>
          </a:p>
          <a:p>
            <a:pPr marR="180340" lvl="0"/>
            <a:r>
              <a:rPr lang="en-NZ" sz="1400" dirty="0"/>
              <a:t>Book My Vaccine visible	(1</a:t>
            </a:r>
            <a:r>
              <a:rPr lang="en-NZ" sz="1400" baseline="30000" dirty="0"/>
              <a:t>st</a:t>
            </a:r>
            <a:r>
              <a:rPr lang="en-NZ" sz="1400" dirty="0"/>
              <a:t> April) </a:t>
            </a:r>
          </a:p>
          <a:p>
            <a:pPr marR="180340" lvl="0"/>
            <a:r>
              <a:rPr lang="en-NZ" sz="1400" dirty="0"/>
              <a:t>Launch			(from 1</a:t>
            </a:r>
            <a:r>
              <a:rPr lang="en-NZ" sz="1400" baseline="30000" dirty="0"/>
              <a:t>st</a:t>
            </a:r>
            <a:r>
              <a:rPr lang="en-NZ" sz="1400" dirty="0"/>
              <a:t> April, but bookings available no later than </a:t>
            </a:r>
            <a:r>
              <a:rPr lang="en-NZ" sz="1400"/>
              <a:t>4</a:t>
            </a:r>
            <a:r>
              <a:rPr lang="en-NZ" sz="1400" baseline="30000"/>
              <a:t>th</a:t>
            </a:r>
            <a:r>
              <a:rPr lang="en-NZ" sz="1400"/>
              <a:t> April)</a:t>
            </a:r>
            <a:endParaRPr lang="en-NZ" sz="1400" dirty="0"/>
          </a:p>
        </p:txBody>
      </p:sp>
    </p:spTree>
    <p:extLst>
      <p:ext uri="{BB962C8B-B14F-4D97-AF65-F5344CB8AC3E}">
        <p14:creationId xmlns:p14="http://schemas.microsoft.com/office/powerpoint/2010/main" val="88394590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FDB913"/>
      </a:accent1>
      <a:accent2>
        <a:srgbClr val="F04E30"/>
      </a:accent2>
      <a:accent3>
        <a:srgbClr val="EE3D96"/>
      </a:accent3>
      <a:accent4>
        <a:srgbClr val="213463"/>
      </a:accent4>
      <a:accent5>
        <a:srgbClr val="0072BC"/>
      </a:accent5>
      <a:accent6>
        <a:srgbClr val="77A02E"/>
      </a:accent6>
      <a:hlink>
        <a:srgbClr val="712C86"/>
      </a:hlink>
      <a:folHlink>
        <a:srgbClr val="4A2739"/>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square" lIns="91440" tIns="45720" rIns="91440" bIns="45720" rtlCol="0">
        <a:normAutofit/>
      </a:bodyPr>
      <a:lstStyle>
        <a:defPPr algn="l">
          <a:lnSpc>
            <a:spcPct val="150000"/>
          </a:lnSpc>
          <a:spcBef>
            <a:spcPts val="0"/>
          </a:spcBef>
          <a:defRPr sz="18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3E721E1101264CA2907E68C331F85B" ma:contentTypeVersion="13" ma:contentTypeDescription="Create a new document." ma:contentTypeScope="" ma:versionID="098d6907f2b97a86776ff331b1b46a42">
  <xsd:schema xmlns:xsd="http://www.w3.org/2001/XMLSchema" xmlns:xs="http://www.w3.org/2001/XMLSchema" xmlns:p="http://schemas.microsoft.com/office/2006/metadata/properties" xmlns:ns3="dd77c215-5d8b-4586-8b2f-302613a8e7f5" xmlns:ns4="0a81a620-96ce-4ed1-80df-337779bbf7ca" targetNamespace="http://schemas.microsoft.com/office/2006/metadata/properties" ma:root="true" ma:fieldsID="07b8956d4f9173451b9f3a01d7d63974" ns3:_="" ns4:_="">
    <xsd:import namespace="dd77c215-5d8b-4586-8b2f-302613a8e7f5"/>
    <xsd:import namespace="0a81a620-96ce-4ed1-80df-337779bbf7c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77c215-5d8b-4586-8b2f-302613a8e7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81a620-96ce-4ed1-80df-337779bbf7c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070771-5CCF-4DFB-8739-75641BFAB589}">
  <ds:schemaRefs>
    <ds:schemaRef ds:uri="http://schemas.microsoft.com/sharepoint/v3/contenttype/forms"/>
  </ds:schemaRefs>
</ds:datastoreItem>
</file>

<file path=customXml/itemProps2.xml><?xml version="1.0" encoding="utf-8"?>
<ds:datastoreItem xmlns:ds="http://schemas.openxmlformats.org/officeDocument/2006/customXml" ds:itemID="{07F5D6D4-A33A-43CB-B470-B8EB21959674}">
  <ds:schemaRefs>
    <ds:schemaRef ds:uri="http://purl.org/dc/terms/"/>
    <ds:schemaRef ds:uri="http://schemas.microsoft.com/office/2006/metadata/properties"/>
    <ds:schemaRef ds:uri="http://schemas.openxmlformats.org/package/2006/metadata/core-properties"/>
    <ds:schemaRef ds:uri="dd77c215-5d8b-4586-8b2f-302613a8e7f5"/>
    <ds:schemaRef ds:uri="http://schemas.microsoft.com/office/2006/documentManagement/types"/>
    <ds:schemaRef ds:uri="http://www.w3.org/XML/1998/namespace"/>
    <ds:schemaRef ds:uri="http://purl.org/dc/elements/1.1/"/>
    <ds:schemaRef ds:uri="0a81a620-96ce-4ed1-80df-337779bbf7ca"/>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1D85166B-9167-4793-9731-978F2FFFCF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77c215-5d8b-4586-8b2f-302613a8e7f5"/>
    <ds:schemaRef ds:uri="0a81a620-96ce-4ed1-80df-337779bbf7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16003</TotalTime>
  <Words>1100</Words>
  <Application>Microsoft Office PowerPoint</Application>
  <PresentationFormat>On-screen Show (4:3)</PresentationFormat>
  <Paragraphs>66</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Georgia</vt:lpstr>
      <vt:lpstr>Segoe UI</vt:lpstr>
      <vt:lpstr>Segoe UI Semibold</vt:lpstr>
      <vt:lpstr>Office Theme</vt:lpstr>
      <vt:lpstr>Novaxovid – Initial Implementation</vt:lpstr>
      <vt:lpstr>Introduction</vt:lpstr>
      <vt:lpstr>Current status</vt:lpstr>
      <vt:lpstr>Implementation considerations</vt:lpstr>
      <vt:lpstr>Proposed Initial Implementation</vt:lpstr>
      <vt:lpstr>Proposed Initial Implementation (cont)</vt:lpstr>
      <vt:lpstr>Proposed Initial Implementation (cont)</vt:lpstr>
    </vt:vector>
  </TitlesOfParts>
  <Company>Ministry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orange green blue</dc:title>
  <dc:creator>Ministry of Health</dc:creator>
  <cp:lastModifiedBy>Teresa Kerslake</cp:lastModifiedBy>
  <cp:revision>127</cp:revision>
  <cp:lastPrinted>2021-09-22T20:32:46Z</cp:lastPrinted>
  <dcterms:created xsi:type="dcterms:W3CDTF">2018-03-26T21:49:06Z</dcterms:created>
  <dcterms:modified xsi:type="dcterms:W3CDTF">2022-02-27T23:01:40Z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0x010100F33E721E1101264CA2907E68C331F85B</vt:lpwstr>
  </property>
</Properties>
</file>